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302" r:id="rId18"/>
    <p:sldId id="303" r:id="rId19"/>
    <p:sldId id="304" r:id="rId20"/>
    <p:sldId id="281" r:id="rId21"/>
    <p:sldId id="282" r:id="rId22"/>
    <p:sldId id="305" r:id="rId23"/>
    <p:sldId id="283"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7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s-ES" sz="4400" b="0" strike="noStrike" spc="-1">
                <a:solidFill>
                  <a:srgbClr val="000000"/>
                </a:solidFill>
                <a:latin typeface="Arial"/>
              </a:rPr>
              <a:t>Click to move the slide</a:t>
            </a:r>
          </a:p>
        </p:txBody>
      </p:sp>
      <p:sp>
        <p:nvSpPr>
          <p:cNvPr id="8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2"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3"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4"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B3DD6FB-D753-4B87-AF3E-7047662747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1371600" y="1143000"/>
            <a:ext cx="4114440" cy="308592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6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9CA22F5-4BC1-40C6-BCF7-86026E81FE8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77B451-9D58-44F4-A9E5-C5C6CD0AEB91}"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DED0ED0-9578-477C-8068-6997B622181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2C5A3B6-317D-4630-9ED6-6377A1B86A5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890ACBF5-1AB1-4CCB-BA08-87698FD1A589}"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4"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6"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8"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9"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4"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5"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E8D264A-4835-4F31-85CC-23AC1AE15FF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7"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8"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9"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1"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2"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3"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5"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6"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8"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9"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0"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1"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73"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4"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5"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6"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7"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8"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EEB1ACE-484B-4F25-B6CD-06F512EB3AD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3BB49D-CEED-4173-A1F6-104595EA8C4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7F2EA1B-614B-4A82-B075-414E4260958B}"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09FCA6-1C1C-4F5D-9806-534F61C723D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A29BBF5-3227-47C8-A5C5-C785A9A9D9A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0116B66-36F9-470F-8C44-312D45343A1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393E0D8-E550-4F7A-BA16-4F99F14FEFD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a:noFill/>
          <a:ln w="0">
            <a:noFill/>
          </a:ln>
        </p:spPr>
        <p:txBody>
          <a:bodyPr numCol="1" spcCol="0" anchor="b">
            <a:noAutofit/>
          </a:bodyPr>
          <a:lstStyle/>
          <a:p>
            <a:pPr algn="ctr">
              <a:lnSpc>
                <a:spcPct val="100000"/>
              </a:lnSpc>
              <a:buNone/>
            </a:pPr>
            <a:r>
              <a:rPr lang="en-US" sz="6000" b="0" strike="noStrike" spc="-1">
                <a:solidFill>
                  <a:srgbClr val="000000"/>
                </a:solidFill>
                <a:latin typeface="Arial"/>
              </a:rPr>
              <a:t>Click to edit Master title style</a:t>
            </a:r>
            <a:endParaRPr lang="es-ES" sz="6000" b="0" strike="noStrike" spc="-1">
              <a:solidFill>
                <a:srgbClr val="000000"/>
              </a:solidFill>
              <a:latin typeface="Arial"/>
            </a:endParaRPr>
          </a:p>
        </p:txBody>
      </p:sp>
      <p:sp>
        <p:nvSpPr>
          <p:cNvPr id="6" name="PlaceHolder 2"/>
          <p:cNvSpPr>
            <a:spLocks noGrp="1"/>
          </p:cNvSpPr>
          <p:nvPr>
            <p:ph type="dt" idx="1"/>
          </p:nvPr>
        </p:nvSpPr>
        <p:spPr>
          <a:xfrm>
            <a:off x="457200" y="6245280"/>
            <a:ext cx="2133360" cy="475920"/>
          </a:xfrm>
          <a:prstGeom prst="rect">
            <a:avLst/>
          </a:prstGeom>
          <a:noFill/>
          <a:ln w="0">
            <a:noFill/>
          </a:ln>
        </p:spPr>
        <p:txBody>
          <a:bodyPr numCol="1" spcCol="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2" name="PlaceHolder 3"/>
          <p:cNvSpPr>
            <a:spLocks noGrp="1"/>
          </p:cNvSpPr>
          <p:nvPr>
            <p:ph type="ftr" idx="2"/>
          </p:nvPr>
        </p:nvSpPr>
        <p:spPr>
          <a:xfrm>
            <a:off x="3124080" y="6245280"/>
            <a:ext cx="2895120" cy="475920"/>
          </a:xfrm>
          <a:prstGeom prst="rect">
            <a:avLst/>
          </a:prstGeom>
          <a:noFill/>
          <a:ln w="0">
            <a:noFill/>
          </a:ln>
        </p:spPr>
        <p:txBody>
          <a:bodyPr numCol="1" spcCol="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6553080" y="6245280"/>
            <a:ext cx="2133360" cy="475920"/>
          </a:xfrm>
          <a:prstGeom prst="rect">
            <a:avLst/>
          </a:prstGeom>
          <a:noFill/>
          <a:ln w="0">
            <a:noFill/>
          </a:ln>
        </p:spPr>
        <p:txBody>
          <a:bodyPr numCol="1" spcCol="0" anchor="t">
            <a:noAutofit/>
          </a:bodyPr>
          <a:lstStyle>
            <a:lvl1pPr algn="r">
              <a:lnSpc>
                <a:spcPct val="100000"/>
              </a:lnSpc>
              <a:buNone/>
              <a:defRPr lang="es-ES" sz="1400" b="0" strike="noStrike" spc="-1">
                <a:solidFill>
                  <a:srgbClr val="000000"/>
                </a:solidFill>
                <a:latin typeface="Arial"/>
              </a:defRPr>
            </a:lvl1pPr>
          </a:lstStyle>
          <a:p>
            <a:pPr algn="r">
              <a:lnSpc>
                <a:spcPct val="100000"/>
              </a:lnSpc>
              <a:buNone/>
            </a:pPr>
            <a:fld id="{00C5033C-C5C1-4A14-9D35-D75D28B06440}" type="slidenum">
              <a:rPr lang="es-ES" sz="1400" b="0" strike="noStrike" spc="-1">
                <a:solidFill>
                  <a:srgbClr val="000000"/>
                </a:solidFill>
                <a:latin typeface="Arial"/>
              </a:rPr>
              <a:t>‹#›</a:t>
            </a:fld>
            <a:endParaRPr lang="en-US" sz="14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457200" y="1600200"/>
            <a:ext cx="8229240" cy="4525560"/>
          </a:xfrm>
          <a:prstGeom prst="rect">
            <a:avLst/>
          </a:prstGeom>
          <a:noFill/>
          <a:ln w="0">
            <a:noFill/>
          </a:ln>
        </p:spPr>
        <p:txBody>
          <a:bodyPr numCol="1" spcCol="0" anchor="t">
            <a:noAutofit/>
          </a:bodyPr>
          <a:lstStyle/>
          <a:p>
            <a:pPr marL="343080" indent="-343080">
              <a:lnSpc>
                <a:spcPct val="100000"/>
              </a:lnSpc>
              <a:spcBef>
                <a:spcPts val="641"/>
              </a:spcBef>
              <a:buClr>
                <a:srgbClr val="000000"/>
              </a:buClr>
              <a:buFont typeface="Symbol" charset="2"/>
              <a:buChar char=""/>
            </a:pPr>
            <a:r>
              <a:rPr lang="en-US" sz="3200" b="0" strike="noStrike" spc="-1">
                <a:solidFill>
                  <a:srgbClr val="000000"/>
                </a:solidFill>
                <a:latin typeface="Arial"/>
              </a:rPr>
              <a:t>Click to edit Master text styles</a:t>
            </a:r>
            <a:endParaRPr lang="es-ES" sz="3200" b="0" strike="noStrike" spc="-1">
              <a:solidFill>
                <a:srgbClr val="000000"/>
              </a:solidFill>
              <a:latin typeface="Arial"/>
            </a:endParaRPr>
          </a:p>
          <a:p>
            <a:pPr marL="743040" lvl="1" indent="-285840">
              <a:lnSpc>
                <a:spcPct val="100000"/>
              </a:lnSpc>
              <a:spcBef>
                <a:spcPts val="561"/>
              </a:spcBef>
              <a:buClr>
                <a:srgbClr val="000000"/>
              </a:buClr>
              <a:buFont typeface="Symbol" charset="2"/>
              <a:buChar char=""/>
            </a:pPr>
            <a:r>
              <a:rPr lang="en-US" sz="2800" b="0" strike="noStrike" spc="-1">
                <a:solidFill>
                  <a:srgbClr val="000000"/>
                </a:solidFill>
                <a:latin typeface="Arial"/>
              </a:rPr>
              <a:t>Second level</a:t>
            </a:r>
            <a:endParaRPr lang="es-ES" sz="2800" b="0" strike="noStrike" spc="-1">
              <a:solidFill>
                <a:srgbClr val="000000"/>
              </a:solidFill>
              <a:latin typeface="Arial"/>
            </a:endParaRPr>
          </a:p>
          <a:p>
            <a:pPr marL="1143000" lvl="2" indent="-228600">
              <a:lnSpc>
                <a:spcPct val="100000"/>
              </a:lnSpc>
              <a:spcBef>
                <a:spcPts val="479"/>
              </a:spcBef>
              <a:buClr>
                <a:srgbClr val="000000"/>
              </a:buClr>
              <a:buFont typeface="Symbol" charset="2"/>
              <a:buChar char=""/>
            </a:pPr>
            <a:r>
              <a:rPr lang="en-US" sz="2400" b="0" strike="noStrike" spc="-1">
                <a:solidFill>
                  <a:srgbClr val="000000"/>
                </a:solidFill>
                <a:latin typeface="Arial"/>
              </a:rPr>
              <a:t>Third level</a:t>
            </a:r>
            <a:endParaRPr lang="es-ES" sz="2400" b="0" strike="noStrike" spc="-1">
              <a:solidFill>
                <a:srgbClr val="000000"/>
              </a:solidFill>
              <a:latin typeface="Arial"/>
            </a:endParaRPr>
          </a:p>
          <a:p>
            <a:pPr marL="1600200" lvl="3" indent="-228600">
              <a:lnSpc>
                <a:spcPct val="100000"/>
              </a:lnSpc>
              <a:spcBef>
                <a:spcPts val="400"/>
              </a:spcBef>
              <a:buClr>
                <a:srgbClr val="000000"/>
              </a:buClr>
              <a:buFont typeface="Symbol" charset="2"/>
              <a:buChar char=""/>
            </a:pPr>
            <a:r>
              <a:rPr lang="en-US" sz="2000" b="0" strike="noStrike" spc="-1">
                <a:solidFill>
                  <a:srgbClr val="000000"/>
                </a:solidFill>
                <a:latin typeface="Arial"/>
              </a:rPr>
              <a:t>Fourth level</a:t>
            </a:r>
            <a:endParaRPr lang="es-ES" sz="2000" b="0" strike="noStrike" spc="-1">
              <a:solidFill>
                <a:srgbClr val="000000"/>
              </a:solidFill>
              <a:latin typeface="Arial"/>
            </a:endParaRPr>
          </a:p>
          <a:p>
            <a:pPr marL="2057400" lvl="4" indent="-228600">
              <a:lnSpc>
                <a:spcPct val="100000"/>
              </a:lnSpc>
              <a:spcBef>
                <a:spcPts val="400"/>
              </a:spcBef>
              <a:buClr>
                <a:srgbClr val="000000"/>
              </a:buClr>
              <a:buFont typeface="StarSymbol"/>
              <a:buChar char="»"/>
            </a:pPr>
            <a:r>
              <a:rPr lang="en-US" sz="2000" b="0" strike="noStrike" spc="-1">
                <a:solidFill>
                  <a:srgbClr val="000000"/>
                </a:solidFill>
                <a:latin typeface="Arial"/>
              </a:rPr>
              <a:t>Fifth level</a:t>
            </a:r>
            <a:endParaRPr lang="es-ES" sz="2000" b="0" strike="noStrike" spc="-1">
              <a:solidFill>
                <a:srgbClr val="000000"/>
              </a:solidFill>
              <a:latin typeface="Arial"/>
            </a:endParaRPr>
          </a:p>
        </p:txBody>
      </p:sp>
      <p:sp>
        <p:nvSpPr>
          <p:cNvPr id="42" name="PlaceHolder 2"/>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Click to edit Master title style</a:t>
            </a:r>
            <a:endParaRPr lang="es-ES" sz="4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107640" y="5661360"/>
            <a:ext cx="5761080" cy="544320"/>
          </a:xfrm>
          <a:prstGeom prst="rect">
            <a:avLst/>
          </a:prstGeom>
          <a:noFill/>
          <a:ln w="0">
            <a:noFill/>
          </a:ln>
        </p:spPr>
        <p:txBody>
          <a:bodyPr numCol="1" spcCol="0" anchor="ctr">
            <a:noAutofit/>
          </a:bodyPr>
          <a:lstStyle/>
          <a:p>
            <a:pPr>
              <a:lnSpc>
                <a:spcPct val="100000"/>
              </a:lnSpc>
              <a:buNone/>
            </a:pPr>
            <a:r>
              <a:rPr lang="en-US" sz="1400" b="0" strike="noStrike" spc="-1">
                <a:solidFill>
                  <a:srgbClr val="000000"/>
                </a:solidFill>
                <a:latin typeface="Arial"/>
              </a:rPr>
              <a:t>Movie Recommendation System</a:t>
            </a:r>
            <a:br>
              <a:rPr sz="1400"/>
            </a:br>
            <a:r>
              <a:rPr lang="en-US" sz="1400" b="0" strike="noStrike" spc="-1">
                <a:solidFill>
                  <a:srgbClr val="000000"/>
                </a:solidFill>
                <a:latin typeface="Arial"/>
              </a:rPr>
              <a:t>using Kmeans Clustering</a:t>
            </a:r>
            <a:endParaRPr lang="es-ES" sz="1400" b="0" strike="noStrike" spc="-1">
              <a:solidFill>
                <a:srgbClr val="000000"/>
              </a:solidFill>
              <a:latin typeface="Arial"/>
            </a:endParaRPr>
          </a:p>
        </p:txBody>
      </p:sp>
      <p:sp>
        <p:nvSpPr>
          <p:cNvPr id="86" name="Rectangle 117"/>
          <p:cNvSpPr/>
          <p:nvPr/>
        </p:nvSpPr>
        <p:spPr>
          <a:xfrm>
            <a:off x="827640" y="3357000"/>
            <a:ext cx="2880360" cy="86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r>
              <a:rPr lang="en-US" sz="2400" b="0" strike="noStrike" spc="-1">
                <a:solidFill>
                  <a:srgbClr val="FFFFFF"/>
                </a:solidFill>
                <a:latin typeface="Arial"/>
              </a:rPr>
              <a:t>Movie</a:t>
            </a:r>
            <a:br>
              <a:rPr sz="2400"/>
            </a:br>
            <a:r>
              <a:rPr lang="en-US" sz="2400" b="0" strike="noStrike" spc="-1">
                <a:solidFill>
                  <a:srgbClr val="FFFFFF"/>
                </a:solidFill>
                <a:latin typeface="Arial"/>
              </a:rPr>
              <a:t>Recommendation System</a:t>
            </a:r>
            <a:endParaRPr lang="en-US" sz="2400" b="0" strike="noStrike" spc="-1">
              <a:latin typeface="Arial"/>
            </a:endParaRPr>
          </a:p>
        </p:txBody>
      </p:sp>
      <p:sp>
        <p:nvSpPr>
          <p:cNvPr id="8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88" name="Rectangle 110"/>
          <p:cNvSpPr/>
          <p:nvPr/>
        </p:nvSpPr>
        <p:spPr>
          <a:xfrm>
            <a:off x="107640" y="6205680"/>
            <a:ext cx="5761080" cy="2718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21"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122" name="TextBox 6"/>
          <p:cNvSpPr/>
          <p:nvPr/>
        </p:nvSpPr>
        <p:spPr>
          <a:xfrm>
            <a:off x="2457720" y="5486400"/>
            <a:ext cx="42897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800" b="0" strike="noStrike" spc="-1">
                <a:solidFill>
                  <a:srgbClr val="000000"/>
                </a:solidFill>
                <a:latin typeface="Arial"/>
              </a:rPr>
              <a:t>General overview of </a:t>
            </a:r>
            <a:endParaRPr lang="en-US" sz="1800" b="0" strike="noStrike" spc="-1">
              <a:latin typeface="Arial"/>
            </a:endParaRPr>
          </a:p>
          <a:p>
            <a:pPr algn="ctr">
              <a:lnSpc>
                <a:spcPct val="100000"/>
              </a:lnSpc>
              <a:buNone/>
            </a:pPr>
            <a:r>
              <a:rPr lang="en-US" sz="1800" b="0" strike="noStrike" spc="-1">
                <a:solidFill>
                  <a:srgbClr val="000000"/>
                </a:solidFill>
                <a:latin typeface="Arial"/>
              </a:rPr>
              <a:t>content-based recommendation systems</a:t>
            </a:r>
            <a:endParaRPr lang="en-US" sz="1800" b="0" strike="noStrike" spc="-1">
              <a:latin typeface="Arial"/>
            </a:endParaRPr>
          </a:p>
        </p:txBody>
      </p:sp>
      <p:pic>
        <p:nvPicPr>
          <p:cNvPr id="123" name="Picture 12"/>
          <p:cNvPicPr/>
          <p:nvPr/>
        </p:nvPicPr>
        <p:blipFill>
          <a:blip r:embed="rId3"/>
          <a:srcRect l="50000"/>
          <a:stretch/>
        </p:blipFill>
        <p:spPr>
          <a:xfrm>
            <a:off x="3068919" y="2205318"/>
            <a:ext cx="3006162" cy="3281082"/>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a:t>
            </a:r>
            <a:endParaRPr lang="es-ES" sz="4400" b="0" strike="noStrike" spc="-1">
              <a:solidFill>
                <a:srgbClr val="000000"/>
              </a:solidFill>
              <a:latin typeface="Arial"/>
            </a:endParaRPr>
          </a:p>
        </p:txBody>
      </p:sp>
      <p:sp>
        <p:nvSpPr>
          <p:cNvPr id="128"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A content based recommender works with data that the user provides, either explicitly (rating) or implicitly (clicking on a link). Based on that data, a user profile is generated, which is then used to make suggestions to the user. As the user provides more inputs or takes actions on the recommendations, the engine becomes more and more accurate.</a:t>
            </a:r>
            <a:endParaRPr lang="en-US" sz="2200" b="0" strike="noStrike" spc="-1" dirty="0">
              <a:latin typeface="Arial"/>
            </a:endParaRPr>
          </a:p>
        </p:txBody>
      </p:sp>
      <p:graphicFrame>
        <p:nvGraphicFramePr>
          <p:cNvPr id="129" name="Object 128"/>
          <p:cNvGraphicFramePr/>
          <p:nvPr/>
        </p:nvGraphicFramePr>
        <p:xfrm>
          <a:off x="3886200" y="3817800"/>
          <a:ext cx="2971800" cy="2630520"/>
        </p:xfrm>
        <a:graphic>
          <a:graphicData uri="http://schemas.openxmlformats.org/presentationml/2006/ole">
            <mc:AlternateContent xmlns:mc="http://schemas.openxmlformats.org/markup-compatibility/2006">
              <mc:Choice xmlns:v="urn:schemas-microsoft-com:vml" Requires="v">
                <p:oleObj spid="_x0000_s4104" r:id="rId3" imgW="0" imgH="0" progId="">
                  <p:embed/>
                </p:oleObj>
              </mc:Choice>
              <mc:Fallback>
                <p:oleObj r:id="rId3" imgW="0" imgH="0" progId="">
                  <p:embed/>
                  <p:pic>
                    <p:nvPicPr>
                      <p:cNvPr id="130" name=""/>
                      <p:cNvPicPr/>
                      <p:nvPr/>
                    </p:nvPicPr>
                    <p:blipFill>
                      <a:blip r:embed="rId4"/>
                      <a:stretch/>
                    </p:blipFill>
                    <p:spPr>
                      <a:xfrm>
                        <a:off x="3886200" y="3817800"/>
                        <a:ext cx="2971800" cy="2630520"/>
                      </a:xfrm>
                      <a:prstGeom prst="rect">
                        <a:avLst/>
                      </a:prstGeom>
                      <a:ln w="0">
                        <a:noFill/>
                      </a:ln>
                    </p:spPr>
                  </p:pic>
                </p:oleObj>
              </mc:Fallback>
            </mc:AlternateContent>
          </a:graphicData>
        </a:graphic>
      </p:graphicFrame>
      <p:sp>
        <p:nvSpPr>
          <p:cNvPr id="13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3"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This method uses some information that can extract item characteristics as training data.</a:t>
            </a:r>
            <a:endParaRPr lang="en-US" sz="2200" b="0" strike="noStrike" spc="-1">
              <a:latin typeface="Arial"/>
            </a:endParaRPr>
          </a:p>
          <a:p>
            <a:pPr>
              <a:lnSpc>
                <a:spcPct val="100000"/>
              </a:lnSpc>
              <a:spcBef>
                <a:spcPts val="439"/>
              </a:spcBef>
              <a:buNone/>
              <a:tabLst>
                <a:tab pos="0" algn="l"/>
              </a:tabLst>
            </a:pPr>
            <a:r>
              <a:rPr lang="en-US" sz="2200" b="0" strike="noStrike" spc="-1">
                <a:solidFill>
                  <a:srgbClr val="000000"/>
                </a:solidFill>
                <a:latin typeface="Arial"/>
              </a:rPr>
              <a:t>Some content-based movie recommendation systems employ movie metadata (e.g. movie genre, cast, director of the movie) as input.</a:t>
            </a:r>
            <a:endParaRPr lang="en-US" sz="2200" b="0" strike="noStrike" spc="-1">
              <a:latin typeface="Arial"/>
            </a:endParaRPr>
          </a:p>
          <a:p>
            <a:pPr>
              <a:lnSpc>
                <a:spcPct val="100000"/>
              </a:lnSpc>
              <a:spcBef>
                <a:spcPts val="439"/>
              </a:spcBef>
              <a:buNone/>
              <a:tabLst>
                <a:tab pos="0" algn="l"/>
              </a:tabLst>
            </a:pPr>
            <a:endParaRPr lang="en-US" sz="2200" b="0" strike="noStrike" spc="-1">
              <a:latin typeface="Arial"/>
            </a:endParaRPr>
          </a:p>
        </p:txBody>
      </p:sp>
      <p:pic>
        <p:nvPicPr>
          <p:cNvPr id="134" name="Picture 3"/>
          <p:cNvPicPr/>
          <p:nvPr/>
        </p:nvPicPr>
        <p:blipFill>
          <a:blip r:embed="rId2"/>
          <a:stretch/>
        </p:blipFill>
        <p:spPr>
          <a:xfrm>
            <a:off x="1763640" y="3933000"/>
            <a:ext cx="6989760" cy="1485360"/>
          </a:xfrm>
          <a:prstGeom prst="rect">
            <a:avLst/>
          </a:prstGeom>
          <a:ln w="0">
            <a:noFill/>
          </a:ln>
        </p:spPr>
      </p:pic>
      <p:sp>
        <p:nvSpPr>
          <p:cNvPr id="1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7"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Text documents are the other most common information source for content-based recommendation systems and we can get help from NLP to process content.</a:t>
            </a:r>
            <a:endParaRPr lang="en-US" sz="2200" b="0" strike="noStrike" spc="-1">
              <a:latin typeface="Arial"/>
            </a:endParaRPr>
          </a:p>
        </p:txBody>
      </p:sp>
      <p:graphicFrame>
        <p:nvGraphicFramePr>
          <p:cNvPr id="138" name="Object 137"/>
          <p:cNvGraphicFramePr/>
          <p:nvPr/>
        </p:nvGraphicFramePr>
        <p:xfrm>
          <a:off x="1809720" y="2446920"/>
          <a:ext cx="7010640" cy="3985200"/>
        </p:xfrm>
        <a:graphic>
          <a:graphicData uri="http://schemas.openxmlformats.org/presentationml/2006/ole">
            <mc:AlternateContent xmlns:mc="http://schemas.openxmlformats.org/markup-compatibility/2006">
              <mc:Choice xmlns:v="urn:schemas-microsoft-com:vml" Requires="v">
                <p:oleObj spid="_x0000_s5128" r:id="rId3" imgW="0" imgH="0" progId="">
                  <p:embed/>
                </p:oleObj>
              </mc:Choice>
              <mc:Fallback>
                <p:oleObj r:id="rId3" imgW="0" imgH="0" progId="">
                  <p:embed/>
                  <p:pic>
                    <p:nvPicPr>
                      <p:cNvPr id="139" name=""/>
                      <p:cNvPicPr/>
                      <p:nvPr/>
                    </p:nvPicPr>
                    <p:blipFill>
                      <a:blip r:embed="rId4"/>
                      <a:stretch/>
                    </p:blipFill>
                    <p:spPr>
                      <a:xfrm>
                        <a:off x="1809720" y="2446920"/>
                        <a:ext cx="7010640" cy="3985200"/>
                      </a:xfrm>
                      <a:prstGeom prst="rect">
                        <a:avLst/>
                      </a:prstGeom>
                      <a:ln w="0">
                        <a:noFill/>
                      </a:ln>
                    </p:spPr>
                  </p:pic>
                </p:oleObj>
              </mc:Fallback>
            </mc:AlternateContent>
          </a:graphicData>
        </a:graphic>
      </p:graphicFrame>
      <p:sp>
        <p:nvSpPr>
          <p:cNvPr id="14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1" name="Picture 140"/>
          <p:cNvPicPr/>
          <p:nvPr/>
        </p:nvPicPr>
        <p:blipFill>
          <a:blip r:embed="rId4"/>
          <a:stretch/>
        </p:blipFill>
        <p:spPr>
          <a:xfrm>
            <a:off x="1803240" y="2438280"/>
            <a:ext cx="7010280" cy="39751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K-means</a:t>
            </a:r>
            <a:endParaRPr lang="es-ES" sz="4400" b="0" strike="noStrike" spc="-1">
              <a:solidFill>
                <a:srgbClr val="000000"/>
              </a:solidFill>
              <a:latin typeface="Arial"/>
            </a:endParaRPr>
          </a:p>
        </p:txBody>
      </p:sp>
      <p:sp>
        <p:nvSpPr>
          <p:cNvPr id="143" name="Rectangle 3"/>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a:solidFill>
                  <a:srgbClr val="000000"/>
                </a:solidFill>
                <a:latin typeface="Arial"/>
              </a:rPr>
              <a:t>K-means clustering is a popular machine learning algorithm used for grouping similar data points into clusters. While it is not typically used directly for movie recommendation systems, it can be applied as a part of the recommendation process.</a:t>
            </a: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p:txBody>
      </p:sp>
      <p:sp>
        <p:nvSpPr>
          <p:cNvPr id="144" name="Rectangle 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5" name="Picture 144"/>
          <p:cNvPicPr/>
          <p:nvPr/>
        </p:nvPicPr>
        <p:blipFill>
          <a:blip r:embed="rId2"/>
          <a:stretch/>
        </p:blipFill>
        <p:spPr>
          <a:xfrm>
            <a:off x="2502000" y="3283200"/>
            <a:ext cx="5727600" cy="288900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In movie recommendation systems, clustering techniques like k-means can be employed to identify groups movies with similar characteristics. This is often done by analyzing features such as movie genres, actors, directors, user ratings, or other relevant attributes.</a:t>
            </a:r>
          </a:p>
          <a:p>
            <a:pPr algn="just">
              <a:lnSpc>
                <a:spcPct val="100000"/>
              </a:lnSpc>
              <a:spcBef>
                <a:spcPts val="439"/>
              </a:spcBef>
              <a:buNone/>
            </a:pPr>
            <a:r>
              <a:rPr lang="en-US" sz="2200" b="0" strike="noStrike" spc="-1" dirty="0">
                <a:latin typeface="Arial"/>
              </a:rPr>
              <a:t>In the context of movie recommendation, content-based k-means clustering can be used to group movies together based on their attributes or content characteristics. These attributes could include genres, actors, directors, plot keywords, or any other relevant information that describes the movie.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Here's a general outline of how content-based k-means clustering can be applied in movie recommendation:</a:t>
            </a:r>
          </a:p>
          <a:p>
            <a:pPr marL="457200" indent="-457200" algn="just">
              <a:lnSpc>
                <a:spcPct val="100000"/>
              </a:lnSpc>
              <a:spcBef>
                <a:spcPts val="439"/>
              </a:spcBef>
              <a:buAutoNum type="arabicPeriod"/>
            </a:pPr>
            <a:r>
              <a:rPr lang="en-US" sz="2200" b="0" strike="noStrike" spc="-1" dirty="0">
                <a:latin typeface="Arial"/>
              </a:rPr>
              <a:t>Data collection: Gather data on movies, including attributes such as genres, actors, directors, plot keywords, and any other relevant information.</a:t>
            </a:r>
          </a:p>
          <a:p>
            <a:pPr marL="457200" indent="-457200" algn="just">
              <a:lnSpc>
                <a:spcPct val="100000"/>
              </a:lnSpc>
              <a:spcBef>
                <a:spcPts val="439"/>
              </a:spcBef>
              <a:buAutoNum type="arabicPeriod"/>
            </a:pPr>
            <a:r>
              <a:rPr lang="en-US" sz="2200" b="0" strike="noStrike" spc="-1" dirty="0">
                <a:latin typeface="Arial"/>
              </a:rPr>
              <a:t>Feature extraction: Represent each movie as a feature vector that captures its content attributes. For example, you could create a binary vector where each dimension represents the presence or absence of a specific genre, actor, or director in the movie.</a:t>
            </a:r>
          </a:p>
          <a:p>
            <a:pPr marL="457200" indent="-457200" algn="just">
              <a:lnSpc>
                <a:spcPct val="100000"/>
              </a:lnSpc>
              <a:spcBef>
                <a:spcPts val="439"/>
              </a:spcBef>
              <a:buAutoNum type="arabicPeriod"/>
            </a:pPr>
            <a:r>
              <a:rPr lang="en-US" sz="2200" b="0" strike="noStrike" spc="-1" dirty="0">
                <a:latin typeface="Arial"/>
              </a:rPr>
              <a:t>Feature normalization: Normalize the feature vectors to ensure that different attributes are on a similar scale. This step is important for accurate clustering.</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28324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4. Clustering: Apply the k-means algorithm to cluster the movies based on their feature vectors. The algorithm will group similar movies together into clusters, where similarity is determined by the content attributes.</a:t>
            </a:r>
          </a:p>
          <a:p>
            <a:pPr algn="just">
              <a:lnSpc>
                <a:spcPct val="100000"/>
              </a:lnSpc>
              <a:spcBef>
                <a:spcPts val="439"/>
              </a:spcBef>
              <a:buNone/>
            </a:pPr>
            <a:r>
              <a:rPr lang="en-US" sz="2200" spc="-1" dirty="0">
                <a:latin typeface="Arial"/>
              </a:rPr>
              <a:t>5. </a:t>
            </a:r>
            <a:r>
              <a:rPr lang="en-US" sz="2200" b="0" strike="noStrike" spc="-1" dirty="0">
                <a:latin typeface="Arial"/>
              </a:rPr>
              <a:t>Cluster analysis: Analyze the resulting clusters to understand the relationships between movies based on their content. This can help identify groups of movies with similar characteristics. </a:t>
            </a:r>
          </a:p>
          <a:p>
            <a:pPr algn="just">
              <a:lnSpc>
                <a:spcPct val="100000"/>
              </a:lnSpc>
              <a:spcBef>
                <a:spcPts val="439"/>
              </a:spcBef>
              <a:buNone/>
            </a:pPr>
            <a:r>
              <a:rPr lang="en-US" sz="2200" spc="-1" dirty="0">
                <a:latin typeface="Arial"/>
              </a:rPr>
              <a:t>5. </a:t>
            </a:r>
            <a:r>
              <a:rPr lang="en-US" sz="2200" b="0" strike="noStrike" spc="-1" dirty="0">
                <a:latin typeface="Arial"/>
              </a:rPr>
              <a:t>Recommendation generation: Once the clusters are formed, you can recommend movies to users based on their preferences. For example, if a user expresses a preference for a specific movie, you can recommend other movies from the same cluster as similar content-wise.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468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Content-based k-means clustering can provide recommendations based on the similarity of movie content attributes. However, it is important to note that this approach does not consider user preferences or feedback. Therefore, it may not capture more nuanced or personalized recommendations that collaborative filtering methods can provide.</a:t>
            </a:r>
          </a:p>
          <a:p>
            <a:pPr algn="just">
              <a:lnSpc>
                <a:spcPct val="100000"/>
              </a:lnSpc>
              <a:spcBef>
                <a:spcPts val="439"/>
              </a:spcBef>
              <a:buNone/>
            </a:pPr>
            <a:r>
              <a:rPr lang="en-US" sz="2200" b="0" strike="noStrike" spc="-1" dirty="0">
                <a:latin typeface="Arial"/>
              </a:rPr>
              <a:t>To enhance the recommendation system, a hybrid approach can be employed by combining content-based filtering with collaborative filtering techniques. This allows for a more comprehensive recommendation process that takes into account both content attributes and user behavior.</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733735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763640" y="278100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Methodology</a:t>
            </a:r>
            <a:endParaRPr lang="es-ES" sz="4400" b="0" strike="noStrike" spc="-1">
              <a:solidFill>
                <a:srgbClr val="000000"/>
              </a:solidFill>
              <a:latin typeface="Arial"/>
            </a:endParaRPr>
          </a:p>
        </p:txBody>
      </p:sp>
      <p:sp>
        <p:nvSpPr>
          <p:cNvPr id="18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835640" y="274680"/>
            <a:ext cx="698436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0" name="PlaceHolder 2"/>
          <p:cNvSpPr>
            <a:spLocks noGrp="1"/>
          </p:cNvSpPr>
          <p:nvPr>
            <p:ph/>
          </p:nvPr>
        </p:nvSpPr>
        <p:spPr>
          <a:xfrm>
            <a:off x="1835640" y="1600200"/>
            <a:ext cx="6984360" cy="4525560"/>
          </a:xfrm>
          <a:prstGeom prst="rect">
            <a:avLst/>
          </a:prstGeom>
          <a:noFill/>
          <a:ln w="0">
            <a:noFill/>
          </a:ln>
        </p:spPr>
        <p:txBody>
          <a:bodyPr numCol="1" spcCol="0" anchor="t">
            <a:noAutofit/>
          </a:bodyPr>
          <a:lstStyle/>
          <a:p>
            <a:pPr>
              <a:lnSpc>
                <a:spcPct val="100000"/>
              </a:lnSpc>
              <a:spcBef>
                <a:spcPts val="641"/>
              </a:spcBef>
              <a:buNone/>
              <a:tabLst>
                <a:tab pos="0" algn="l"/>
              </a:tabLst>
            </a:pPr>
            <a:r>
              <a:rPr lang="en-US" sz="3200" b="0" strike="noStrike" spc="-1" dirty="0">
                <a:solidFill>
                  <a:srgbClr val="000000"/>
                </a:solidFill>
                <a:latin typeface="Arial"/>
              </a:rPr>
              <a:t>The main focus of this presentation:</a:t>
            </a:r>
            <a:endParaRPr lang="es-ES" sz="3200" b="0" strike="noStrike" spc="-1" dirty="0">
              <a:solidFill>
                <a:srgbClr val="000000"/>
              </a:solidFill>
              <a:latin typeface="Arial"/>
            </a:endParaRPr>
          </a:p>
          <a:p>
            <a:pPr algn="just">
              <a:lnSpc>
                <a:spcPct val="100000"/>
              </a:lnSpc>
              <a:spcBef>
                <a:spcPts val="561"/>
              </a:spcBef>
              <a:buNone/>
              <a:tabLst>
                <a:tab pos="0" algn="l"/>
              </a:tabLst>
            </a:pPr>
            <a:r>
              <a:rPr lang="en-US" sz="2800" b="0" strike="noStrike" spc="-1" dirty="0">
                <a:solidFill>
                  <a:srgbClr val="000000"/>
                </a:solidFill>
                <a:latin typeface="Arial"/>
              </a:rPr>
              <a:t>Develop a K-means clustering method to recommend movies to a user by watching a movie.</a:t>
            </a:r>
            <a:endParaRPr lang="es-ES" sz="2800" b="0" strike="noStrike" spc="-1" dirty="0">
              <a:solidFill>
                <a:srgbClr val="000000"/>
              </a:solidFill>
              <a:latin typeface="Arial"/>
            </a:endParaRPr>
          </a:p>
        </p:txBody>
      </p:sp>
      <p:sp>
        <p:nvSpPr>
          <p:cNvPr id="9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2" name="Picture 2"/>
          <p:cNvPicPr/>
          <p:nvPr/>
        </p:nvPicPr>
        <p:blipFill>
          <a:blip r:embed="rId2"/>
          <a:stretch/>
        </p:blipFill>
        <p:spPr>
          <a:xfrm>
            <a:off x="3678840" y="3673800"/>
            <a:ext cx="3413160" cy="227520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8"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We use set of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datasets:</a:t>
            </a:r>
            <a:endParaRPr lang="en-US" sz="2200" b="0" strike="noStrike" spc="-1" dirty="0">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Dataset that retrieved from the </a:t>
            </a:r>
            <a:r>
              <a:rPr lang="en-US" sz="2200" b="0" strike="noStrike" spc="-1" dirty="0" err="1">
                <a:solidFill>
                  <a:srgbClr val="000000"/>
                </a:solidFill>
                <a:latin typeface="Arial"/>
              </a:rPr>
              <a:t>MovieLens</a:t>
            </a:r>
            <a:r>
              <a:rPr lang="en-US" sz="2200" b="0" strike="noStrike" spc="-1" dirty="0">
                <a:solidFill>
                  <a:srgbClr val="000000"/>
                </a:solidFill>
                <a:latin typeface="Arial"/>
              </a:rPr>
              <a:t> website, which has 27,753,444 ratings and 1,108,997 tag applications scattered across 58098 movies and was gathered between January 9,1995 and September 26, 2018, and was made by 283,228 people.</a:t>
            </a:r>
            <a:endParaRPr lang="fa-IR" sz="2200" b="0" strike="noStrike" spc="-1" dirty="0">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We use 3384 record of movies for our recommender system</a:t>
            </a:r>
            <a:endParaRPr lang="en-US" sz="2200" b="0" strike="noStrike" spc="-1" dirty="0">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0" name="Graphic 6"/>
          <p:cNvPicPr/>
          <p:nvPr/>
        </p:nvPicPr>
        <p:blipFill>
          <a:blip r:embed="rId2"/>
          <a:stretch/>
        </p:blipFill>
        <p:spPr>
          <a:xfrm>
            <a:off x="2771640" y="5231520"/>
            <a:ext cx="4905720" cy="9579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5" name="Picture 4">
            <a:extLst>
              <a:ext uri="{FF2B5EF4-FFF2-40B4-BE49-F238E27FC236}">
                <a16:creationId xmlns:a16="http://schemas.microsoft.com/office/drawing/2014/main" id="{6E6F8BA9-4DF3-470C-A93C-20E5F294A448}"/>
              </a:ext>
            </a:extLst>
          </p:cNvPr>
          <p:cNvPicPr>
            <a:picLocks noChangeAspect="1"/>
          </p:cNvPicPr>
          <p:nvPr/>
        </p:nvPicPr>
        <p:blipFill>
          <a:blip r:embed="rId2"/>
          <a:stretch>
            <a:fillRect/>
          </a:stretch>
        </p:blipFill>
        <p:spPr>
          <a:xfrm>
            <a:off x="2107503" y="1052280"/>
            <a:ext cx="6627437" cy="5393997"/>
          </a:xfrm>
          <a:prstGeom prst="rect">
            <a:avLst/>
          </a:prstGeom>
        </p:spPr>
      </p:pic>
    </p:spTree>
    <p:extLst>
      <p:ext uri="{BB962C8B-B14F-4D97-AF65-F5344CB8AC3E}">
        <p14:creationId xmlns:p14="http://schemas.microsoft.com/office/powerpoint/2010/main" val="426715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Models and Feature Extraction</a:t>
            </a:r>
            <a:endParaRPr lang="es-ES" sz="4000" b="0" strike="noStrike" spc="-1" dirty="0">
              <a:solidFill>
                <a:srgbClr val="000000"/>
              </a:solidFill>
              <a:latin typeface="Arial"/>
            </a:endParaRPr>
          </a:p>
        </p:txBody>
      </p:sp>
      <p:sp>
        <p:nvSpPr>
          <p:cNvPr id="192" name="Rectangle 3"/>
          <p:cNvSpPr/>
          <p:nvPr/>
        </p:nvSpPr>
        <p:spPr>
          <a:xfrm>
            <a:off x="1763640" y="1196640"/>
            <a:ext cx="7272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We use only movies dataset from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 we selec</a:t>
            </a:r>
            <a:r>
              <a:rPr lang="en-US" sz="2200" spc="-1" dirty="0">
                <a:solidFill>
                  <a:srgbClr val="000000"/>
                </a:solidFill>
                <a:latin typeface="Arial"/>
              </a:rPr>
              <a:t>t below features as clustering features:</a:t>
            </a:r>
          </a:p>
          <a:p>
            <a:pPr marL="457200" indent="-457200">
              <a:lnSpc>
                <a:spcPct val="100000"/>
              </a:lnSpc>
              <a:spcBef>
                <a:spcPts val="439"/>
              </a:spcBef>
              <a:buAutoNum type="arabicPeriod"/>
              <a:tabLst>
                <a:tab pos="0" algn="l"/>
              </a:tabLst>
            </a:pPr>
            <a:r>
              <a:rPr lang="en-US" sz="2200" spc="-1" dirty="0">
                <a:solidFill>
                  <a:srgbClr val="000000"/>
                </a:solidFill>
                <a:latin typeface="Arial"/>
              </a:rPr>
              <a:t>Movie Name</a:t>
            </a:r>
          </a:p>
          <a:p>
            <a:pPr marL="457200" indent="-457200">
              <a:lnSpc>
                <a:spcPct val="100000"/>
              </a:lnSpc>
              <a:spcBef>
                <a:spcPts val="439"/>
              </a:spcBef>
              <a:buAutoNum type="arabicPeriod"/>
              <a:tabLst>
                <a:tab pos="0" algn="l"/>
              </a:tabLst>
            </a:pPr>
            <a:r>
              <a:rPr lang="en-US" sz="2200" spc="-1" dirty="0">
                <a:solidFill>
                  <a:srgbClr val="000000"/>
                </a:solidFill>
                <a:latin typeface="Arial"/>
              </a:rPr>
              <a:t>Primary Genre</a:t>
            </a:r>
          </a:p>
          <a:p>
            <a:pPr marL="457200" indent="-457200">
              <a:lnSpc>
                <a:spcPct val="100000"/>
              </a:lnSpc>
              <a:spcBef>
                <a:spcPts val="439"/>
              </a:spcBef>
              <a:buAutoNum type="arabicPeriod"/>
              <a:tabLst>
                <a:tab pos="0" algn="l"/>
              </a:tabLst>
            </a:pPr>
            <a:r>
              <a:rPr lang="en-US" sz="2200" spc="-1" dirty="0">
                <a:solidFill>
                  <a:srgbClr val="000000"/>
                </a:solidFill>
                <a:latin typeface="Arial"/>
              </a:rPr>
              <a:t>Secondary Genre</a:t>
            </a:r>
            <a:endParaRPr lang="fa-IR" sz="2200" spc="-1" dirty="0">
              <a:solidFill>
                <a:srgbClr val="000000"/>
              </a:solidFill>
              <a:latin typeface="Arial"/>
            </a:endParaRPr>
          </a:p>
          <a:p>
            <a:pPr marL="457200" indent="-457200">
              <a:lnSpc>
                <a:spcPct val="100000"/>
              </a:lnSpc>
              <a:spcBef>
                <a:spcPts val="439"/>
              </a:spcBef>
              <a:buAutoNum type="arabicPeriod"/>
              <a:tabLst>
                <a:tab pos="0" algn="l"/>
              </a:tabLst>
            </a:pPr>
            <a:r>
              <a:rPr lang="en-US" sz="2200" spc="-1" dirty="0">
                <a:solidFill>
                  <a:srgbClr val="000000"/>
                </a:solidFill>
                <a:latin typeface="Arial"/>
              </a:rPr>
              <a:t>Tertiary Genre</a:t>
            </a:r>
          </a:p>
          <a:p>
            <a:pPr>
              <a:lnSpc>
                <a:spcPct val="100000"/>
              </a:lnSpc>
              <a:spcBef>
                <a:spcPts val="439"/>
              </a:spcBef>
              <a:buNone/>
              <a:tabLst>
                <a:tab pos="0" algn="l"/>
              </a:tabLst>
            </a:pPr>
            <a:endParaRPr lang="en-US" sz="2200" b="0" strike="noStrike" spc="-1" dirty="0">
              <a:latin typeface="Arial"/>
            </a:endParaRPr>
          </a:p>
        </p:txBody>
      </p:sp>
      <p:sp>
        <p:nvSpPr>
          <p:cNvPr id="19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In this section, we will go through the outcomes of our</a:t>
            </a:r>
            <a:endParaRPr lang="en-US" sz="2200" b="0" strike="noStrike" spc="-1" dirty="0">
              <a:latin typeface="Arial"/>
            </a:endParaRPr>
          </a:p>
          <a:p>
            <a:pPr>
              <a:lnSpc>
                <a:spcPct val="100000"/>
              </a:lnSpc>
              <a:spcBef>
                <a:spcPts val="439"/>
              </a:spcBef>
              <a:buNone/>
              <a:tabLst>
                <a:tab pos="0" algn="l"/>
              </a:tabLst>
            </a:pPr>
            <a:r>
              <a:rPr lang="en-US" sz="2200" b="0" strike="noStrike" spc="-1" dirty="0">
                <a:solidFill>
                  <a:srgbClr val="000000"/>
                </a:solidFill>
                <a:latin typeface="Arial"/>
              </a:rPr>
              <a:t>recommendation system. </a:t>
            </a: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r>
              <a:rPr lang="en-US" sz="2200" b="0" strike="noStrike" spc="-1" dirty="0">
                <a:solidFill>
                  <a:srgbClr val="000000"/>
                </a:solidFill>
                <a:latin typeface="Arial"/>
              </a:rPr>
              <a:t>CHART</a:t>
            </a:r>
            <a:endParaRPr lang="en-US" sz="2200" b="0" strike="noStrike" spc="-1" dirty="0">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12"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dirty="0">
                <a:solidFill>
                  <a:srgbClr val="000000"/>
                </a:solidFill>
                <a:latin typeface="Arial"/>
              </a:rPr>
              <a:t>In example, with </a:t>
            </a:r>
            <a:r>
              <a:rPr lang="en-US" sz="2200" spc="-1" dirty="0">
                <a:solidFill>
                  <a:srgbClr val="000000"/>
                </a:solidFill>
                <a:latin typeface="Arial"/>
              </a:rPr>
              <a:t>we want similar movies to “Scream” movie, we receive this result:</a:t>
            </a:r>
          </a:p>
          <a:p>
            <a:pPr marL="343080" indent="-343080">
              <a:lnSpc>
                <a:spcPct val="100000"/>
              </a:lnSpc>
              <a:spcBef>
                <a:spcPts val="439"/>
              </a:spcBef>
              <a:buClr>
                <a:srgbClr val="000000"/>
              </a:buClr>
              <a:buFont typeface="Symbol" charset="2"/>
              <a:buChar char=""/>
            </a:pPr>
            <a:endParaRPr lang="en-US" sz="2200" b="0" strike="noStrike" spc="-1" dirty="0">
              <a:latin typeface="Arial"/>
            </a:endParaRPr>
          </a:p>
        </p:txBody>
      </p:sp>
      <p:sp>
        <p:nvSpPr>
          <p:cNvPr id="21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C7274FD6-9D65-4D85-BFF6-D48C3DF27F60}"/>
              </a:ext>
            </a:extLst>
          </p:cNvPr>
          <p:cNvPicPr>
            <a:picLocks noChangeAspect="1"/>
          </p:cNvPicPr>
          <p:nvPr/>
        </p:nvPicPr>
        <p:blipFill>
          <a:blip r:embed="rId2"/>
          <a:stretch>
            <a:fillRect/>
          </a:stretch>
        </p:blipFill>
        <p:spPr>
          <a:xfrm>
            <a:off x="2134426" y="2250141"/>
            <a:ext cx="6322883" cy="39914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15" name="Rectangle 3"/>
          <p:cNvSpPr/>
          <p:nvPr/>
        </p:nvSpPr>
        <p:spPr>
          <a:xfrm>
            <a:off x="1547640" y="1196640"/>
            <a:ext cx="7596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dirty="0">
                <a:solidFill>
                  <a:srgbClr val="000000"/>
                </a:solidFill>
                <a:latin typeface="Arial"/>
              </a:rPr>
              <a:t>From the set, a total of 244 movies were recommended, with an average of 34 movies recommended per movie (it means total of two CB recommender).</a:t>
            </a:r>
            <a:endParaRPr lang="en-US" sz="2200" b="0" strike="noStrike" spc="-1" dirty="0">
              <a:latin typeface="Arial"/>
            </a:endParaRPr>
          </a:p>
          <a:p>
            <a:pPr marL="343080" indent="-343080">
              <a:lnSpc>
                <a:spcPct val="100000"/>
              </a:lnSpc>
              <a:spcBef>
                <a:spcPts val="439"/>
              </a:spcBef>
              <a:buClr>
                <a:srgbClr val="000000"/>
              </a:buClr>
              <a:buFont typeface="Symbol" charset="2"/>
              <a:buChar char=""/>
            </a:pPr>
            <a:r>
              <a:rPr lang="en-US" sz="2200" b="0" strike="noStrike" spc="-1" dirty="0">
                <a:solidFill>
                  <a:srgbClr val="000000"/>
                </a:solidFill>
                <a:latin typeface="Arial"/>
              </a:rPr>
              <a:t>Once movies put into recommendation algorithm (match of two algorithms) We receive an average of 7 movies recommended per title supplied from the entire movies that were recommended, demonstrating that we can combine RAKE and TF-IDF to recommend movies using movie plot and extracting the similar movies acquired by </a:t>
            </a:r>
            <a:r>
              <a:rPr lang="en-US" sz="2200" b="0" u="sng" strike="noStrike" spc="-1" dirty="0">
                <a:solidFill>
                  <a:srgbClr val="000000"/>
                </a:solidFill>
                <a:uFillTx/>
                <a:latin typeface="Arial"/>
              </a:rPr>
              <a:t>utilizing</a:t>
            </a:r>
            <a:r>
              <a:rPr lang="en-US" sz="2200" b="0" strike="noStrike" spc="-1" dirty="0">
                <a:solidFill>
                  <a:srgbClr val="000000"/>
                </a:solidFill>
                <a:latin typeface="Arial"/>
              </a:rPr>
              <a:t> the </a:t>
            </a:r>
            <a:r>
              <a:rPr lang="en-US" sz="2200" b="0" u="sng" strike="noStrike" spc="-1" dirty="0">
                <a:solidFill>
                  <a:srgbClr val="000000"/>
                </a:solidFill>
                <a:uFillTx/>
                <a:latin typeface="Arial"/>
              </a:rPr>
              <a:t>keywords</a:t>
            </a:r>
            <a:r>
              <a:rPr lang="en-US" sz="2200" b="0" strike="noStrike" spc="-1" dirty="0">
                <a:solidFill>
                  <a:srgbClr val="000000"/>
                </a:solidFill>
                <a:latin typeface="Arial"/>
              </a:rPr>
              <a:t> </a:t>
            </a:r>
            <a:r>
              <a:rPr lang="en-US" sz="2200" b="0" u="sng" strike="noStrike" spc="-1" dirty="0">
                <a:solidFill>
                  <a:srgbClr val="000000"/>
                </a:solidFill>
                <a:uFillTx/>
                <a:latin typeface="Arial"/>
              </a:rPr>
              <a:t>extraction</a:t>
            </a:r>
            <a:r>
              <a:rPr lang="en-US" sz="2200" b="0" strike="noStrike" spc="-1" dirty="0">
                <a:solidFill>
                  <a:srgbClr val="000000"/>
                </a:solidFill>
                <a:latin typeface="Arial"/>
              </a:rPr>
              <a:t> </a:t>
            </a:r>
            <a:r>
              <a:rPr lang="en-US" sz="2200" b="0" u="sng" strike="noStrike" spc="-1" dirty="0">
                <a:solidFill>
                  <a:srgbClr val="000000"/>
                </a:solidFill>
                <a:uFillTx/>
                <a:latin typeface="Arial"/>
              </a:rPr>
              <a:t>models</a:t>
            </a:r>
            <a:r>
              <a:rPr lang="en-US" sz="2200" b="0" strike="noStrike" spc="-1" dirty="0">
                <a:solidFill>
                  <a:srgbClr val="000000"/>
                </a:solidFill>
                <a:latin typeface="Arial"/>
              </a:rPr>
              <a:t>.</a:t>
            </a:r>
            <a:endParaRPr lang="en-US" sz="2200" b="0" strike="noStrike" spc="-1" dirty="0">
              <a:latin typeface="Arial"/>
            </a:endParaRPr>
          </a:p>
        </p:txBody>
      </p:sp>
      <p:sp>
        <p:nvSpPr>
          <p:cNvPr id="21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18" name="Rectangle 3"/>
          <p:cNvSpPr/>
          <p:nvPr/>
        </p:nvSpPr>
        <p:spPr>
          <a:xfrm>
            <a:off x="1619640" y="1196640"/>
            <a:ext cx="7443678"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0" strike="noStrike" spc="-1" dirty="0">
                <a:solidFill>
                  <a:srgbClr val="000000"/>
                </a:solidFill>
                <a:latin typeface="Arial"/>
              </a:rPr>
              <a:t>The combined findings demonstrate that there is a significant chance that utilizing separate keyword extractors and picking movies that are the same from each extraction recommendation system would likely propose movies that the viewer will appreciate.</a:t>
            </a:r>
            <a:endParaRPr lang="en-US" sz="2200" b="0" strike="noStrike" spc="-1" dirty="0">
              <a:latin typeface="Arial"/>
            </a:endParaRPr>
          </a:p>
        </p:txBody>
      </p:sp>
      <p:sp>
        <p:nvSpPr>
          <p:cNvPr id="21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21"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 test run on the recommendation system’s Collaborative Filtering component to forecast user rating yielded a mean squared error of </a:t>
            </a:r>
            <a:r>
              <a:rPr lang="en-US" sz="2200" b="0" u="sng" strike="noStrike" spc="-1">
                <a:solidFill>
                  <a:srgbClr val="000000"/>
                </a:solidFill>
                <a:uFillTx/>
                <a:latin typeface="Arial"/>
              </a:rPr>
              <a:t>1.0172</a:t>
            </a:r>
            <a:r>
              <a:rPr lang="en-US" sz="2200" b="0" strike="noStrike" spc="-1">
                <a:solidFill>
                  <a:srgbClr val="000000"/>
                </a:solidFill>
                <a:latin typeface="Arial"/>
              </a:rPr>
              <a:t> on the </a:t>
            </a:r>
            <a:r>
              <a:rPr lang="en-US" sz="2200" b="0" u="sng" strike="noStrike" spc="-1">
                <a:solidFill>
                  <a:srgbClr val="000000"/>
                </a:solidFill>
                <a:uFillTx/>
                <a:latin typeface="Arial"/>
              </a:rPr>
              <a:t>test set</a:t>
            </a:r>
            <a:r>
              <a:rPr lang="en-US" sz="2200" b="0" strike="noStrike" spc="-1">
                <a:solidFill>
                  <a:srgbClr val="000000"/>
                </a:solidFill>
                <a:latin typeface="Arial"/>
              </a:rPr>
              <a:t>. To </a:t>
            </a:r>
            <a:r>
              <a:rPr lang="en-US" sz="2200" b="0" u="sng" strike="noStrike" spc="-1">
                <a:solidFill>
                  <a:srgbClr val="000000"/>
                </a:solidFill>
                <a:uFillTx/>
                <a:latin typeface="Arial"/>
              </a:rPr>
              <a:t>decrease</a:t>
            </a:r>
            <a:r>
              <a:rPr lang="en-US" sz="2200" b="0" strike="noStrike" spc="-1">
                <a:solidFill>
                  <a:srgbClr val="000000"/>
                </a:solidFill>
                <a:latin typeface="Arial"/>
              </a:rPr>
              <a:t> this score, we first used </a:t>
            </a:r>
            <a:r>
              <a:rPr lang="en-US" sz="2200" b="0" u="sng" strike="noStrike" spc="-1">
                <a:solidFill>
                  <a:srgbClr val="000000"/>
                </a:solidFill>
                <a:uFillTx/>
                <a:latin typeface="Arial"/>
              </a:rPr>
              <a:t>KNN</a:t>
            </a:r>
            <a:r>
              <a:rPr lang="en-US" sz="2200" b="0" strike="noStrike" spc="-1">
                <a:solidFill>
                  <a:srgbClr val="000000"/>
                </a:solidFill>
                <a:latin typeface="Arial"/>
              </a:rPr>
              <a:t> and </a:t>
            </a:r>
            <a:r>
              <a:rPr lang="en-US" sz="2200" b="0" u="sng" strike="noStrike" spc="-1">
                <a:solidFill>
                  <a:srgbClr val="000000"/>
                </a:solidFill>
                <a:uFillTx/>
                <a:latin typeface="Arial"/>
              </a:rPr>
              <a:t>SVD</a:t>
            </a:r>
            <a:r>
              <a:rPr lang="en-US" sz="2200" b="0" strike="noStrike" spc="-1">
                <a:solidFill>
                  <a:srgbClr val="000000"/>
                </a:solidFill>
                <a:latin typeface="Arial"/>
              </a:rPr>
              <a:t> models, as well as 10 fold cross validation with </a:t>
            </a:r>
            <a:r>
              <a:rPr lang="en-US" sz="2200" b="0" u="sng" strike="noStrike" spc="-1">
                <a:solidFill>
                  <a:srgbClr val="000000"/>
                </a:solidFill>
                <a:uFillTx/>
                <a:latin typeface="Arial"/>
              </a:rPr>
              <a:t>RMSE</a:t>
            </a:r>
            <a:r>
              <a:rPr lang="en-US" sz="2200" b="0" strike="noStrike" spc="-1">
                <a:solidFill>
                  <a:srgbClr val="000000"/>
                </a:solidFill>
                <a:latin typeface="Arial"/>
              </a:rPr>
              <a:t> and </a:t>
            </a:r>
            <a:r>
              <a:rPr lang="en-US" sz="2200" b="0" u="sng" strike="noStrike" spc="-1">
                <a:solidFill>
                  <a:srgbClr val="000000"/>
                </a:solidFill>
                <a:uFillTx/>
                <a:latin typeface="Arial"/>
              </a:rPr>
              <a:t>MAE</a:t>
            </a:r>
            <a:r>
              <a:rPr lang="en-US" sz="2200" b="0" strike="noStrike" spc="-1">
                <a:solidFill>
                  <a:srgbClr val="000000"/>
                </a:solidFill>
                <a:latin typeface="Arial"/>
              </a:rPr>
              <a:t> as metrics.</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Both </a:t>
            </a:r>
            <a:r>
              <a:rPr lang="en-US" sz="2200" b="0" u="sng" strike="noStrike" spc="-1">
                <a:solidFill>
                  <a:srgbClr val="000000"/>
                </a:solidFill>
                <a:uFillTx/>
                <a:latin typeface="Arial"/>
              </a:rPr>
              <a:t>training</a:t>
            </a:r>
            <a:r>
              <a:rPr lang="en-US" sz="2200" b="0" strike="noStrike" spc="-1">
                <a:solidFill>
                  <a:srgbClr val="000000"/>
                </a:solidFill>
                <a:latin typeface="Arial"/>
              </a:rPr>
              <a:t> and </a:t>
            </a:r>
            <a:r>
              <a:rPr lang="en-US" sz="2200" b="0" u="sng" strike="noStrike" spc="-1">
                <a:solidFill>
                  <a:srgbClr val="000000"/>
                </a:solidFill>
                <a:uFillTx/>
                <a:latin typeface="Arial"/>
              </a:rPr>
              <a:t>testing</a:t>
            </a:r>
            <a:r>
              <a:rPr lang="en-US" sz="2200" b="0" strike="noStrike" spc="-1">
                <a:solidFill>
                  <a:srgbClr val="000000"/>
                </a:solidFill>
                <a:latin typeface="Arial"/>
              </a:rPr>
              <a:t> times were </a:t>
            </a:r>
            <a:r>
              <a:rPr lang="en-US" sz="2200" b="0" u="sng" strike="noStrike" spc="-1">
                <a:solidFill>
                  <a:srgbClr val="000000"/>
                </a:solidFill>
                <a:uFillTx/>
                <a:latin typeface="Arial"/>
              </a:rPr>
              <a:t>reduced</a:t>
            </a:r>
            <a:r>
              <a:rPr lang="en-US" sz="2200" b="0" strike="noStrike" spc="-1">
                <a:solidFill>
                  <a:srgbClr val="000000"/>
                </a:solidFill>
                <a:latin typeface="Arial"/>
              </a:rPr>
              <a:t> in terms of </a:t>
            </a:r>
            <a:r>
              <a:rPr lang="en-US" sz="2200" b="0" u="sng" strike="noStrike" spc="-1">
                <a:solidFill>
                  <a:srgbClr val="000000"/>
                </a:solidFill>
                <a:uFillTx/>
                <a:latin typeface="Arial"/>
              </a:rPr>
              <a:t>performance</a:t>
            </a:r>
            <a:r>
              <a:rPr lang="en-US" sz="2200" b="0" strike="noStrike" spc="-1">
                <a:solidFill>
                  <a:srgbClr val="000000"/>
                </a:solidFill>
                <a:latin typeface="Arial"/>
              </a:rPr>
              <a:t>.</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When it came to training time, the KNN model outperformed the SVD, and when it came to testing time, the SVD outperformed the KNN model.</a:t>
            </a:r>
            <a:endParaRPr lang="en-US" sz="2200" b="0" strike="noStrike" spc="-1">
              <a:latin typeface="Arial"/>
            </a:endParaRPr>
          </a:p>
        </p:txBody>
      </p:sp>
      <p:sp>
        <p:nvSpPr>
          <p:cNvPr id="222"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24"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sp>
      <p:sp>
        <p:nvSpPr>
          <p:cNvPr id="22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26" name="Picture 3"/>
          <p:cNvPicPr/>
          <p:nvPr/>
        </p:nvPicPr>
        <p:blipFill>
          <a:blip r:embed="rId2"/>
          <a:stretch/>
        </p:blipFill>
        <p:spPr>
          <a:xfrm>
            <a:off x="2333880" y="1196640"/>
            <a:ext cx="6095520" cy="3971520"/>
          </a:xfrm>
          <a:prstGeom prst="rect">
            <a:avLst/>
          </a:prstGeom>
          <a:ln w="0">
            <a:noFill/>
          </a:ln>
        </p:spPr>
      </p:pic>
      <p:sp>
        <p:nvSpPr>
          <p:cNvPr id="227" name="Title 2"/>
          <p:cNvSpPr/>
          <p:nvPr/>
        </p:nvSpPr>
        <p:spPr>
          <a:xfrm>
            <a:off x="1763640" y="5032080"/>
            <a:ext cx="7128360" cy="935640"/>
          </a:xfrm>
          <a:prstGeom prst="rect">
            <a:avLst/>
          </a:prstGeom>
          <a:noFill/>
          <a:ln w="0">
            <a:noFill/>
          </a:ln>
        </p:spPr>
        <p:style>
          <a:lnRef idx="0">
            <a:scrgbClr r="0" g="0" b="0"/>
          </a:lnRef>
          <a:fillRef idx="0">
            <a:scrgbClr r="0" g="0" b="0"/>
          </a:fillRef>
          <a:effectRef idx="0">
            <a:scrgbClr r="0" g="0" b="0"/>
          </a:effectRef>
          <a:fontRef idx="minor"/>
        </p:style>
        <p:txBody>
          <a:bodyPr numCol="1" spcCol="0" anchor="ctr">
            <a:noAutofit/>
          </a:bodyPr>
          <a:lstStyle/>
          <a:p>
            <a:pPr algn="ctr">
              <a:lnSpc>
                <a:spcPct val="100000"/>
              </a:lnSpc>
              <a:buNone/>
            </a:pPr>
            <a:r>
              <a:rPr lang="en-US" sz="1600" b="0" strike="noStrike" spc="-1">
                <a:solidFill>
                  <a:srgbClr val="000000"/>
                </a:solidFill>
                <a:latin typeface="Arial"/>
              </a:rPr>
              <a:t>SVD VS KNN with respect to training time</a:t>
            </a:r>
            <a:endParaRPr lang="en-US" sz="16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29"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sp>
      <p:sp>
        <p:nvSpPr>
          <p:cNvPr id="23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231" name="Title 2"/>
          <p:cNvSpPr/>
          <p:nvPr/>
        </p:nvSpPr>
        <p:spPr>
          <a:xfrm>
            <a:off x="1763640" y="5032080"/>
            <a:ext cx="7128360" cy="935640"/>
          </a:xfrm>
          <a:prstGeom prst="rect">
            <a:avLst/>
          </a:prstGeom>
          <a:noFill/>
          <a:ln w="0">
            <a:noFill/>
          </a:ln>
        </p:spPr>
        <p:style>
          <a:lnRef idx="0">
            <a:scrgbClr r="0" g="0" b="0"/>
          </a:lnRef>
          <a:fillRef idx="0">
            <a:scrgbClr r="0" g="0" b="0"/>
          </a:fillRef>
          <a:effectRef idx="0">
            <a:scrgbClr r="0" g="0" b="0"/>
          </a:effectRef>
          <a:fontRef idx="minor"/>
        </p:style>
        <p:txBody>
          <a:bodyPr numCol="1" spcCol="0" anchor="ctr">
            <a:noAutofit/>
          </a:bodyPr>
          <a:lstStyle/>
          <a:p>
            <a:pPr algn="ctr">
              <a:lnSpc>
                <a:spcPct val="100000"/>
              </a:lnSpc>
              <a:buNone/>
            </a:pPr>
            <a:r>
              <a:rPr lang="en-US" sz="1600" b="0" strike="noStrike" spc="-1">
                <a:solidFill>
                  <a:srgbClr val="000000"/>
                </a:solidFill>
                <a:latin typeface="Arial"/>
              </a:rPr>
              <a:t>SVD VS KNN with respect to testing time</a:t>
            </a:r>
            <a:endParaRPr lang="en-US" sz="1600" b="0" strike="noStrike" spc="-1">
              <a:latin typeface="Arial"/>
            </a:endParaRPr>
          </a:p>
        </p:txBody>
      </p:sp>
      <p:pic>
        <p:nvPicPr>
          <p:cNvPr id="232" name="Picture 7"/>
          <p:cNvPicPr/>
          <p:nvPr/>
        </p:nvPicPr>
        <p:blipFill>
          <a:blip r:embed="rId2"/>
          <a:stretch/>
        </p:blipFill>
        <p:spPr>
          <a:xfrm>
            <a:off x="2365920" y="1052640"/>
            <a:ext cx="5924160" cy="41144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4" name="PlaceHolder 2"/>
          <p:cNvSpPr>
            <a:spLocks noGrp="1"/>
          </p:cNvSpPr>
          <p:nvPr>
            <p:ph/>
          </p:nvPr>
        </p:nvSpPr>
        <p:spPr>
          <a:xfrm>
            <a:off x="457200" y="1917000"/>
            <a:ext cx="8362800" cy="4209120"/>
          </a:xfrm>
          <a:prstGeom prst="rect">
            <a:avLst/>
          </a:prstGeom>
          <a:noFill/>
          <a:ln w="0">
            <a:noFill/>
          </a:ln>
        </p:spPr>
        <p:txBody>
          <a:bodyPr numCol="1" spcCol="0" anchor="t">
            <a:noAutofit/>
          </a:bodyPr>
          <a:lstStyle/>
          <a:p>
            <a:pPr>
              <a:lnSpc>
                <a:spcPct val="100000"/>
              </a:lnSpc>
              <a:spcBef>
                <a:spcPts val="479"/>
              </a:spcBef>
              <a:buNone/>
              <a:tabLst>
                <a:tab pos="0" algn="l"/>
              </a:tabLst>
            </a:pPr>
            <a:r>
              <a:rPr lang="en-US" sz="2400" b="0" strike="noStrike" spc="-1" dirty="0">
                <a:solidFill>
                  <a:srgbClr val="000000"/>
                </a:solidFill>
                <a:latin typeface="Arial"/>
              </a:rPr>
              <a:t>Recommender systems predict consumers’ preferences</a:t>
            </a:r>
            <a:br>
              <a:rPr sz="2400" dirty="0"/>
            </a:br>
            <a:r>
              <a:rPr lang="en-US" sz="2400" b="0" strike="noStrike" spc="-1" dirty="0">
                <a:solidFill>
                  <a:srgbClr val="000000"/>
                </a:solidFill>
                <a:latin typeface="Arial"/>
              </a:rPr>
              <a:t>for products and provide proactive suggestions for items they would enjoy.</a:t>
            </a:r>
            <a:endParaRPr lang="es-ES" sz="2400" b="0" strike="noStrike" spc="-1" dirty="0">
              <a:solidFill>
                <a:srgbClr val="000000"/>
              </a:solidFill>
              <a:latin typeface="Arial"/>
            </a:endParaRPr>
          </a:p>
        </p:txBody>
      </p:sp>
      <p:sp>
        <p:nvSpPr>
          <p:cNvPr id="9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6" name="Picture 5"/>
          <p:cNvPicPr/>
          <p:nvPr/>
        </p:nvPicPr>
        <p:blipFill>
          <a:blip r:embed="rId3"/>
          <a:stretch/>
        </p:blipFill>
        <p:spPr>
          <a:xfrm>
            <a:off x="2123100" y="3254400"/>
            <a:ext cx="5031000" cy="287172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34"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 RMS error for the KNN model was 0.97, whereas the MAE averaged 0.77. The RMS error for the SVD model is typically 0.92, with an average MAE of 0.76</a:t>
            </a:r>
            <a:endParaRPr lang="en-US" sz="2200" b="0" strike="noStrike" spc="-1">
              <a:latin typeface="Arial"/>
            </a:endParaRPr>
          </a:p>
        </p:txBody>
      </p:sp>
      <p:sp>
        <p:nvSpPr>
          <p:cNvPr id="2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36" name="Picture 3"/>
          <p:cNvPicPr/>
          <p:nvPr/>
        </p:nvPicPr>
        <p:blipFill>
          <a:blip r:embed="rId2"/>
          <a:stretch/>
        </p:blipFill>
        <p:spPr>
          <a:xfrm>
            <a:off x="2691000" y="2565000"/>
            <a:ext cx="5381280" cy="364788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38" name="Rectangle 3"/>
          <p:cNvSpPr/>
          <p:nvPr/>
        </p:nvSpPr>
        <p:spPr>
          <a:xfrm>
            <a:off x="2195640" y="1048320"/>
            <a:ext cx="7524000" cy="4608000"/>
          </a:xfrm>
          <a:prstGeom prst="rect">
            <a:avLst/>
          </a:prstGeom>
          <a:noFill/>
          <a:ln w="0">
            <a:noFill/>
          </a:ln>
        </p:spPr>
        <p:style>
          <a:lnRef idx="0">
            <a:scrgbClr r="0" g="0" b="0"/>
          </a:lnRef>
          <a:fillRef idx="0">
            <a:scrgbClr r="0" g="0" b="0"/>
          </a:fillRef>
          <a:effectRef idx="0">
            <a:scrgbClr r="0" g="0" b="0"/>
          </a:effectRef>
          <a:fontRef idx="minor"/>
        </p:style>
      </p:sp>
      <p:sp>
        <p:nvSpPr>
          <p:cNvPr id="23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40" name="Picture 8"/>
          <p:cNvPicPr/>
          <p:nvPr/>
        </p:nvPicPr>
        <p:blipFill>
          <a:blip r:embed="rId2"/>
          <a:stretch/>
        </p:blipFill>
        <p:spPr>
          <a:xfrm>
            <a:off x="2605320" y="1796040"/>
            <a:ext cx="5552640" cy="3571560"/>
          </a:xfrm>
          <a:prstGeom prst="rect">
            <a:avLst/>
          </a:prstGeom>
          <a:ln w="0">
            <a:noFill/>
          </a:ln>
        </p:spPr>
      </p:pic>
      <p:sp>
        <p:nvSpPr>
          <p:cNvPr id="241" name="Title 2"/>
          <p:cNvSpPr/>
          <p:nvPr/>
        </p:nvSpPr>
        <p:spPr>
          <a:xfrm>
            <a:off x="1763640" y="5337360"/>
            <a:ext cx="7128360" cy="935640"/>
          </a:xfrm>
          <a:prstGeom prst="rect">
            <a:avLst/>
          </a:prstGeom>
          <a:noFill/>
          <a:ln w="0">
            <a:noFill/>
          </a:ln>
        </p:spPr>
        <p:style>
          <a:lnRef idx="0">
            <a:scrgbClr r="0" g="0" b="0"/>
          </a:lnRef>
          <a:fillRef idx="0">
            <a:scrgbClr r="0" g="0" b="0"/>
          </a:fillRef>
          <a:effectRef idx="0">
            <a:scrgbClr r="0" g="0" b="0"/>
          </a:effectRef>
          <a:fontRef idx="minor"/>
        </p:style>
        <p:txBody>
          <a:bodyPr numCol="1" spcCol="0" anchor="ctr">
            <a:noAutofit/>
          </a:bodyPr>
          <a:lstStyle/>
          <a:p>
            <a:pPr algn="ctr">
              <a:lnSpc>
                <a:spcPct val="100000"/>
              </a:lnSpc>
              <a:buNone/>
            </a:pPr>
            <a:r>
              <a:rPr lang="en-US" sz="1600" b="0" strike="noStrike" spc="-1">
                <a:solidFill>
                  <a:srgbClr val="000000"/>
                </a:solidFill>
                <a:latin typeface="Arial"/>
              </a:rPr>
              <a:t>MAE</a:t>
            </a:r>
            <a:endParaRPr lang="en-US" sz="16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4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To assess the </a:t>
            </a:r>
            <a:r>
              <a:rPr lang="en-US" sz="2200" b="0" u="sng" strike="noStrike" spc="-1">
                <a:solidFill>
                  <a:srgbClr val="000000"/>
                </a:solidFill>
                <a:uFillTx/>
                <a:latin typeface="Arial"/>
              </a:rPr>
              <a:t>validity</a:t>
            </a:r>
            <a:r>
              <a:rPr lang="en-US" sz="2200" b="0" strike="noStrike" spc="-1">
                <a:solidFill>
                  <a:srgbClr val="000000"/>
                </a:solidFill>
                <a:latin typeface="Arial"/>
              </a:rPr>
              <a:t> of our </a:t>
            </a:r>
            <a:r>
              <a:rPr lang="en-US" sz="2200" b="0" u="sng" strike="noStrike" spc="-1">
                <a:solidFill>
                  <a:srgbClr val="000000"/>
                </a:solidFill>
                <a:uFillTx/>
                <a:latin typeface="Arial"/>
              </a:rPr>
              <a:t>KNN</a:t>
            </a:r>
            <a:r>
              <a:rPr lang="en-US" sz="2200" b="0" strike="noStrike" spc="-1">
                <a:solidFill>
                  <a:srgbClr val="000000"/>
                </a:solidFill>
                <a:latin typeface="Arial"/>
              </a:rPr>
              <a:t> and </a:t>
            </a:r>
            <a:r>
              <a:rPr lang="en-US" sz="2200" b="0" u="sng" strike="noStrike" spc="-1">
                <a:solidFill>
                  <a:srgbClr val="000000"/>
                </a:solidFill>
                <a:uFillTx/>
                <a:latin typeface="Arial"/>
              </a:rPr>
              <a:t>SVD</a:t>
            </a:r>
            <a:r>
              <a:rPr lang="en-US" sz="2200" b="0" strike="noStrike" spc="-1">
                <a:solidFill>
                  <a:srgbClr val="000000"/>
                </a:solidFill>
                <a:latin typeface="Arial"/>
              </a:rPr>
              <a:t> models, we performed an </a:t>
            </a:r>
            <a:r>
              <a:rPr lang="en-US" sz="2200" b="0" u="sng" strike="noStrike" spc="-1">
                <a:solidFill>
                  <a:srgbClr val="000000"/>
                </a:solidFill>
                <a:uFillTx/>
                <a:latin typeface="Arial"/>
              </a:rPr>
              <a:t>RMSE-MSE</a:t>
            </a:r>
            <a:r>
              <a:rPr lang="en-US" sz="2200" b="0" strike="noStrike" spc="-1">
                <a:solidFill>
                  <a:srgbClr val="000000"/>
                </a:solidFill>
                <a:latin typeface="Arial"/>
              </a:rPr>
              <a:t> comparison test with four additional models: </a:t>
            </a:r>
            <a:r>
              <a:rPr lang="en-US" sz="2200" b="0" u="sng" strike="noStrike" spc="-1">
                <a:solidFill>
                  <a:srgbClr val="000000"/>
                </a:solidFill>
                <a:uFillTx/>
                <a:latin typeface="Arial"/>
              </a:rPr>
              <a:t>NMF</a:t>
            </a:r>
            <a:r>
              <a:rPr lang="en-US" sz="2200" b="0" strike="noStrike" spc="-1">
                <a:solidFill>
                  <a:srgbClr val="000000"/>
                </a:solidFill>
                <a:latin typeface="Arial"/>
              </a:rPr>
              <a:t>,</a:t>
            </a:r>
            <a:r>
              <a:rPr lang="en-US" sz="2200" b="0" u="sng" strike="noStrike" spc="-1">
                <a:solidFill>
                  <a:srgbClr val="000000"/>
                </a:solidFill>
                <a:uFillTx/>
                <a:latin typeface="Arial"/>
              </a:rPr>
              <a:t>SVD++,</a:t>
            </a:r>
            <a:r>
              <a:rPr lang="en-US" sz="2200" b="0" strike="noStrike" spc="-1">
                <a:solidFill>
                  <a:srgbClr val="000000"/>
                </a:solidFill>
                <a:latin typeface="Arial"/>
              </a:rPr>
              <a:t> </a:t>
            </a:r>
            <a:r>
              <a:rPr lang="en-US" sz="2200" b="0" u="sng" strike="noStrike" spc="-1">
                <a:solidFill>
                  <a:srgbClr val="000000"/>
                </a:solidFill>
                <a:uFillTx/>
                <a:latin typeface="Arial"/>
              </a:rPr>
              <a:t>KNN</a:t>
            </a:r>
            <a:r>
              <a:rPr lang="en-US" sz="2200" b="0" strike="noStrike" spc="-1">
                <a:solidFill>
                  <a:srgbClr val="000000"/>
                </a:solidFill>
                <a:latin typeface="Arial"/>
              </a:rPr>
              <a:t> with </a:t>
            </a:r>
            <a:r>
              <a:rPr lang="en-US" sz="2200" b="0" u="sng" strike="noStrike" spc="-1">
                <a:solidFill>
                  <a:srgbClr val="000000"/>
                </a:solidFill>
                <a:uFillTx/>
                <a:latin typeface="Arial"/>
              </a:rPr>
              <a:t>Z</a:t>
            </a:r>
            <a:r>
              <a:rPr lang="en-US" sz="2200" b="0" strike="noStrike" spc="-1">
                <a:solidFill>
                  <a:srgbClr val="000000"/>
                </a:solidFill>
                <a:latin typeface="Arial"/>
              </a:rPr>
              <a:t> </a:t>
            </a:r>
            <a:r>
              <a:rPr lang="en-US" sz="2200" b="0" u="sng" strike="noStrike" spc="-1">
                <a:solidFill>
                  <a:srgbClr val="000000"/>
                </a:solidFill>
                <a:uFillTx/>
                <a:latin typeface="Arial"/>
              </a:rPr>
              <a:t>Score</a:t>
            </a:r>
            <a:r>
              <a:rPr lang="en-US" sz="2200" b="0" strike="noStrike" spc="-1">
                <a:solidFill>
                  <a:srgbClr val="000000"/>
                </a:solidFill>
                <a:latin typeface="Arial"/>
              </a:rPr>
              <a:t>, and </a:t>
            </a:r>
            <a:r>
              <a:rPr lang="en-US" sz="2200" b="0" u="sng" strike="noStrike" spc="-1">
                <a:solidFill>
                  <a:srgbClr val="000000"/>
                </a:solidFill>
                <a:uFillTx/>
                <a:latin typeface="Arial"/>
              </a:rPr>
              <a:t>CoClustering</a:t>
            </a:r>
            <a:r>
              <a:rPr lang="en-US" sz="2200" b="0" strike="noStrike" spc="-1">
                <a:solidFill>
                  <a:srgbClr val="000000"/>
                </a:solidFill>
                <a:latin typeface="Arial"/>
              </a:rPr>
              <a:t>.</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As a baseline, we predicted the identical user’s ratings using all of the models, and the </a:t>
            </a:r>
            <a:r>
              <a:rPr lang="en-US" sz="2200" b="0" u="sng" strike="noStrike" spc="-1">
                <a:solidFill>
                  <a:srgbClr val="000000"/>
                </a:solidFill>
                <a:uFillTx/>
                <a:latin typeface="Arial"/>
              </a:rPr>
              <a:t>SVD++ </a:t>
            </a:r>
            <a:r>
              <a:rPr lang="en-US" sz="2200" b="0" strike="noStrike" spc="-1">
                <a:solidFill>
                  <a:srgbClr val="000000"/>
                </a:solidFill>
                <a:latin typeface="Arial"/>
              </a:rPr>
              <a:t>model performed better than all of the other models, with the lowest RMS error score of 0.90 and MA error value of 0.70. With 0.91 for the RMSE and 0.72 for the MAE, our SVD model has the second best per error scores.</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When compared to the other models, our KNN model performed the poorest, with error values of 0.95 for RMSE and 0.75 for MAE.</a:t>
            </a:r>
            <a:endParaRPr lang="en-US" sz="2200" b="0" strike="noStrike" spc="-1">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4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sp>
      <p:sp>
        <p:nvSpPr>
          <p:cNvPr id="24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248" name="Picture 3"/>
          <p:cNvPicPr/>
          <p:nvPr/>
        </p:nvPicPr>
        <p:blipFill>
          <a:blip r:embed="rId2"/>
          <a:stretch/>
        </p:blipFill>
        <p:spPr>
          <a:xfrm>
            <a:off x="2555640" y="1845000"/>
            <a:ext cx="5535720" cy="266400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(CF)</a:t>
            </a:r>
            <a:endParaRPr lang="es-ES" sz="2800" b="0" strike="noStrike" spc="-1">
              <a:solidFill>
                <a:srgbClr val="000000"/>
              </a:solidFill>
              <a:latin typeface="Arial"/>
            </a:endParaRPr>
          </a:p>
        </p:txBody>
      </p:sp>
      <p:sp>
        <p:nvSpPr>
          <p:cNvPr id="250"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In general, </a:t>
            </a:r>
            <a:r>
              <a:rPr lang="en-US" sz="2200" b="0" u="sng" strike="noStrike" spc="-1">
                <a:solidFill>
                  <a:srgbClr val="000000"/>
                </a:solidFill>
                <a:uFillTx/>
                <a:latin typeface="Arial"/>
              </a:rPr>
              <a:t>SVD</a:t>
            </a:r>
            <a:r>
              <a:rPr lang="en-US" sz="2200" b="0" strike="noStrike" spc="-1">
                <a:solidFill>
                  <a:srgbClr val="000000"/>
                </a:solidFill>
                <a:latin typeface="Arial"/>
              </a:rPr>
              <a:t> delivers more </a:t>
            </a:r>
            <a:r>
              <a:rPr lang="en-US" sz="2200" b="0" u="sng" strike="noStrike" spc="-1">
                <a:solidFill>
                  <a:srgbClr val="000000"/>
                </a:solidFill>
                <a:uFillTx/>
                <a:latin typeface="Arial"/>
              </a:rPr>
              <a:t>accurate</a:t>
            </a:r>
            <a:r>
              <a:rPr lang="en-US" sz="2200" b="0" strike="noStrike" spc="-1">
                <a:solidFill>
                  <a:srgbClr val="000000"/>
                </a:solidFill>
                <a:latin typeface="Arial"/>
              </a:rPr>
              <a:t> </a:t>
            </a:r>
            <a:r>
              <a:rPr lang="en-US" sz="2200" b="0" u="sng" strike="noStrike" spc="-1">
                <a:solidFill>
                  <a:srgbClr val="000000"/>
                </a:solidFill>
                <a:uFillTx/>
                <a:latin typeface="Arial"/>
              </a:rPr>
              <a:t>predictions</a:t>
            </a:r>
            <a:r>
              <a:rPr lang="en-US" sz="2200" b="0" strike="noStrike" spc="-1">
                <a:solidFill>
                  <a:srgbClr val="000000"/>
                </a:solidFill>
                <a:latin typeface="Arial"/>
              </a:rPr>
              <a:t> than</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u="sng" strike="noStrike" spc="-1">
                <a:solidFill>
                  <a:srgbClr val="000000"/>
                </a:solidFill>
                <a:uFillTx/>
                <a:latin typeface="Arial"/>
              </a:rPr>
              <a:t>KNN</a:t>
            </a:r>
            <a:r>
              <a:rPr lang="en-US" sz="2200" b="0" strike="noStrike" spc="-1">
                <a:solidFill>
                  <a:srgbClr val="000000"/>
                </a:solidFill>
                <a:latin typeface="Arial"/>
              </a:rPr>
              <a:t>, but the findings also reveal that </a:t>
            </a:r>
            <a:r>
              <a:rPr lang="en-US" sz="2200" b="0" u="sng" strike="noStrike" spc="-1">
                <a:solidFill>
                  <a:srgbClr val="000000"/>
                </a:solidFill>
                <a:uFillTx/>
                <a:latin typeface="Arial"/>
              </a:rPr>
              <a:t>CoClustering</a:t>
            </a:r>
            <a:r>
              <a:rPr lang="en-US" sz="2200" b="0" strike="noStrike" spc="-1">
                <a:solidFill>
                  <a:srgbClr val="000000"/>
                </a:solidFill>
                <a:latin typeface="Arial"/>
              </a:rPr>
              <a:t> model outperforms our basic </a:t>
            </a:r>
            <a:r>
              <a:rPr lang="en-US" sz="2200" b="0" u="sng" strike="noStrike" spc="-1">
                <a:solidFill>
                  <a:srgbClr val="000000"/>
                </a:solidFill>
                <a:uFillTx/>
                <a:latin typeface="Arial"/>
              </a:rPr>
              <a:t>KNN</a:t>
            </a:r>
            <a:r>
              <a:rPr lang="en-US" sz="2200" b="0" strike="noStrike" spc="-1">
                <a:solidFill>
                  <a:srgbClr val="000000"/>
                </a:solidFill>
                <a:latin typeface="Arial"/>
              </a:rPr>
              <a:t> model, but </a:t>
            </a:r>
            <a:r>
              <a:rPr lang="en-US" sz="2200" b="0" u="sng" strike="noStrike" spc="-1">
                <a:solidFill>
                  <a:srgbClr val="000000"/>
                </a:solidFill>
                <a:uFillTx/>
                <a:latin typeface="Arial"/>
              </a:rPr>
              <a:t>KNN</a:t>
            </a:r>
            <a:r>
              <a:rPr lang="en-US" sz="2200" b="0" strike="noStrike" spc="-1">
                <a:solidFill>
                  <a:srgbClr val="000000"/>
                </a:solidFill>
                <a:latin typeface="Arial"/>
              </a:rPr>
              <a:t> with </a:t>
            </a:r>
            <a:r>
              <a:rPr lang="en-US" sz="2200" b="0" u="sng" strike="noStrike" spc="-1">
                <a:solidFill>
                  <a:srgbClr val="000000"/>
                </a:solidFill>
                <a:uFillTx/>
                <a:latin typeface="Arial"/>
              </a:rPr>
              <a:t>Z Score </a:t>
            </a:r>
            <a:r>
              <a:rPr lang="en-US" sz="2200" b="0" strike="noStrike" spc="-1">
                <a:solidFill>
                  <a:srgbClr val="000000"/>
                </a:solidFill>
                <a:latin typeface="Arial"/>
              </a:rPr>
              <a:t>outperforms both basic </a:t>
            </a:r>
            <a:r>
              <a:rPr lang="en-US" sz="2200" b="0" u="sng" strike="noStrike" spc="-1">
                <a:solidFill>
                  <a:srgbClr val="000000"/>
                </a:solidFill>
                <a:uFillTx/>
                <a:latin typeface="Arial"/>
              </a:rPr>
              <a:t>KNN</a:t>
            </a:r>
            <a:r>
              <a:rPr lang="en-US" sz="2200" b="0" strike="noStrike" spc="-1">
                <a:solidFill>
                  <a:srgbClr val="000000"/>
                </a:solidFill>
                <a:latin typeface="Arial"/>
              </a:rPr>
              <a:t> and </a:t>
            </a:r>
            <a:r>
              <a:rPr lang="en-US" sz="2200" b="0" u="sng" strike="noStrike" spc="-1">
                <a:solidFill>
                  <a:srgbClr val="000000"/>
                </a:solidFill>
                <a:uFillTx/>
                <a:latin typeface="Arial"/>
              </a:rPr>
              <a:t>CoClustering</a:t>
            </a:r>
            <a:r>
              <a:rPr lang="en-US" sz="2200" b="0" strike="noStrike" spc="-1">
                <a:solidFill>
                  <a:srgbClr val="000000"/>
                </a:solidFill>
                <a:latin typeface="Arial"/>
              </a:rPr>
              <a:t> model.</a:t>
            </a:r>
            <a:endParaRPr lang="en-US" sz="2200" b="0" strike="noStrike" spc="-1">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These findings demonstrate that the best model to use for predicting user ratings is the </a:t>
            </a:r>
            <a:r>
              <a:rPr lang="en-US" sz="2200" b="0" u="sng" strike="noStrike" spc="-1">
                <a:solidFill>
                  <a:srgbClr val="000000"/>
                </a:solidFill>
                <a:uFillTx/>
                <a:latin typeface="Arial"/>
              </a:rPr>
              <a:t>SVD++</a:t>
            </a:r>
            <a:r>
              <a:rPr lang="en-US" sz="2200" b="0" strike="noStrike" spc="-1">
                <a:solidFill>
                  <a:srgbClr val="000000"/>
                </a:solidFill>
                <a:latin typeface="Arial"/>
              </a:rPr>
              <a:t>, and </a:t>
            </a:r>
            <a:r>
              <a:rPr lang="en-US" sz="2200" b="0" u="sng" strike="noStrike" spc="-1">
                <a:solidFill>
                  <a:srgbClr val="000000"/>
                </a:solidFill>
                <a:uFillTx/>
                <a:latin typeface="Arial"/>
              </a:rPr>
              <a:t>KNN</a:t>
            </a:r>
            <a:r>
              <a:rPr lang="en-US" sz="2200" b="0" strike="noStrike" spc="-1">
                <a:solidFill>
                  <a:srgbClr val="000000"/>
                </a:solidFill>
                <a:latin typeface="Arial"/>
              </a:rPr>
              <a:t> with Z Score would outperform a standard KNN model when it comes to predicting user ratings.</a:t>
            </a:r>
            <a:endParaRPr lang="en-US" sz="2200" b="0" strike="noStrike" spc="-1">
              <a:latin typeface="Arial"/>
            </a:endParaRPr>
          </a:p>
        </p:txBody>
      </p:sp>
      <p:sp>
        <p:nvSpPr>
          <p:cNvPr id="25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CONCLUSION</a:t>
            </a:r>
            <a:endParaRPr lang="es-ES" sz="4000" b="0" strike="noStrike" spc="-1">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 results of combining TF-IDF and RAKE to suggest movies based on the movie plot demonstrate that we can combine RAKE and TF-IDF to recommend movies based on the movie plot and extract comparable movies obtained by using keywords extraction models. There is a significant chance that utilizing separate keyword extractors and picking movies that are the same from each extraction recommendation system would likely propose movies that the viewer will appreciate.</a:t>
            </a:r>
            <a:endParaRPr lang="en-US" sz="2200" b="0" strike="noStrike" spc="-1">
              <a:latin typeface="Arial"/>
            </a:endParaRP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CONCLUSION</a:t>
            </a:r>
            <a:endParaRPr lang="es-ES" sz="4000" b="0" strike="noStrike" spc="-1">
              <a:solidFill>
                <a:srgbClr val="000000"/>
              </a:solidFill>
              <a:latin typeface="Arial"/>
            </a:endParaRPr>
          </a:p>
        </p:txBody>
      </p:sp>
      <p:sp>
        <p:nvSpPr>
          <p:cNvPr id="25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SVD++ is the best model to use for predicting user ratings, and KNN with Z Score would outperform a standard KNN model when it comes to predicting users’ ratings. We can see another path to movie recommendation systems with the combination of a CF predicting user ratings with minimal error, which will help with the development of movie recommendation systems.</a:t>
            </a:r>
            <a:endParaRPr lang="en-US" sz="2200" b="0" strike="noStrike" spc="-1">
              <a:latin typeface="Arial"/>
            </a:endParaRPr>
          </a:p>
        </p:txBody>
      </p:sp>
      <p:sp>
        <p:nvSpPr>
          <p:cNvPr id="25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763640" y="116640"/>
            <a:ext cx="7128360" cy="626436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Thanks for attention </a:t>
            </a:r>
            <a:r>
              <a:rPr lang="en-US" sz="4000" b="0" strike="noStrike" spc="-1">
                <a:solidFill>
                  <a:srgbClr val="000000"/>
                </a:solidFill>
                <a:latin typeface="Wingdings"/>
              </a:rPr>
              <a:t></a:t>
            </a:r>
            <a:endParaRPr lang="es-ES" sz="4000" b="0" strike="noStrike" spc="-1">
              <a:solidFill>
                <a:srgbClr val="000000"/>
              </a:solidFill>
              <a:latin typeface="Arial"/>
            </a:endParaRPr>
          </a:p>
        </p:txBody>
      </p:sp>
      <p:sp>
        <p:nvSpPr>
          <p:cNvPr id="25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8"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most common types of recommendation models:</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Collaborative filtering</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content-based</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Hybrid recommendation</a:t>
            </a:r>
            <a:endParaRPr lang="es-ES" sz="2200" b="0" strike="noStrike" spc="-1">
              <a:solidFill>
                <a:srgbClr val="000000"/>
              </a:solidFill>
              <a:latin typeface="Arial"/>
            </a:endParaRPr>
          </a:p>
        </p:txBody>
      </p:sp>
      <p:sp>
        <p:nvSpPr>
          <p:cNvPr id="99"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1"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Collaborative filtering generates suggestions based on </a:t>
            </a:r>
            <a:r>
              <a:rPr lang="en-US" sz="2200" b="0" u="sng" strike="noStrike" spc="-1">
                <a:solidFill>
                  <a:srgbClr val="000000"/>
                </a:solidFill>
                <a:uFillTx/>
                <a:latin typeface="Arial"/>
              </a:rPr>
              <a:t>previous interactions between the user and the item</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Majority of content-based recommendations are based on item </a:t>
            </a:r>
            <a:r>
              <a:rPr lang="en-US" sz="2200" b="0" u="sng" strike="noStrike" spc="-1">
                <a:solidFill>
                  <a:srgbClr val="000000"/>
                </a:solidFill>
                <a:uFillTx/>
                <a:latin typeface="Arial"/>
              </a:rPr>
              <a:t>comparisons</a:t>
            </a:r>
            <a:r>
              <a:rPr lang="en-US" sz="2200" b="0" strike="noStrike" spc="-1">
                <a:solidFill>
                  <a:srgbClr val="000000"/>
                </a:solidFill>
                <a:latin typeface="Arial"/>
              </a:rPr>
              <a:t>.</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0" strike="noStrike" spc="-1">
                <a:solidFill>
                  <a:srgbClr val="000000"/>
                </a:solidFill>
                <a:latin typeface="Arial"/>
              </a:rPr>
              <a:t>The majority of hybrid recommender systems are made up of a mix of </a:t>
            </a:r>
            <a:r>
              <a:rPr lang="en-US" sz="2200" b="0" u="sng" strike="noStrike" spc="-1">
                <a:solidFill>
                  <a:srgbClr val="000000"/>
                </a:solidFill>
                <a:uFillTx/>
                <a:latin typeface="Arial"/>
              </a:rPr>
              <a:t>collaborative filtering </a:t>
            </a:r>
            <a:r>
              <a:rPr lang="en-US" sz="2200" b="0" strike="noStrike" spc="-1">
                <a:solidFill>
                  <a:srgbClr val="000000"/>
                </a:solidFill>
                <a:latin typeface="Arial"/>
              </a:rPr>
              <a:t>and </a:t>
            </a:r>
            <a:r>
              <a:rPr lang="en-US" sz="2200" b="0" u="sng" strike="noStrike" spc="-1">
                <a:solidFill>
                  <a:srgbClr val="000000"/>
                </a:solidFill>
                <a:uFillTx/>
                <a:latin typeface="Arial"/>
              </a:rPr>
              <a:t>content-based </a:t>
            </a:r>
            <a:r>
              <a:rPr lang="en-US" sz="2200" b="0" strike="noStrike" spc="-1">
                <a:solidFill>
                  <a:srgbClr val="000000"/>
                </a:solidFill>
                <a:latin typeface="Arial"/>
              </a:rPr>
              <a:t>recommender models</a:t>
            </a:r>
            <a:endParaRPr lang="es-ES" sz="2200" b="0" strike="noStrike" spc="-1">
              <a:solidFill>
                <a:srgbClr val="000000"/>
              </a:solidFill>
              <a:latin typeface="Arial"/>
            </a:endParaRPr>
          </a:p>
        </p:txBody>
      </p:sp>
      <p:sp>
        <p:nvSpPr>
          <p:cNvPr id="10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4" name="PlaceHolder 2"/>
          <p:cNvSpPr>
            <a:spLocks noGrp="1"/>
          </p:cNvSpPr>
          <p:nvPr>
            <p:ph/>
          </p:nvPr>
        </p:nvSpPr>
        <p:spPr>
          <a:xfrm>
            <a:off x="323640" y="1917000"/>
            <a:ext cx="8640720" cy="4608000"/>
          </a:xfrm>
          <a:prstGeom prst="rect">
            <a:avLst/>
          </a:prstGeom>
          <a:noFill/>
          <a:ln w="0">
            <a:noFill/>
          </a:ln>
        </p:spPr>
        <p:txBody>
          <a:bodyPr numCol="1" spcCol="0" anchor="t">
            <a:noAutofit/>
          </a:bodyPr>
          <a:lstStyle/>
          <a:p>
            <a:pPr>
              <a:lnSpc>
                <a:spcPct val="100000"/>
              </a:lnSpc>
              <a:spcBef>
                <a:spcPts val="479"/>
              </a:spcBef>
              <a:buNone/>
              <a:tabLst>
                <a:tab pos="0" algn="l"/>
              </a:tabLst>
            </a:pPr>
            <a:r>
              <a:rPr lang="en-US" sz="2400" b="0" strike="noStrike" spc="-1">
                <a:solidFill>
                  <a:srgbClr val="000000"/>
                </a:solidFill>
                <a:latin typeface="Arial"/>
              </a:rPr>
              <a:t>The </a:t>
            </a:r>
            <a:r>
              <a:rPr lang="en-US" sz="2400" b="0" u="sng" strike="noStrike" spc="-1">
                <a:solidFill>
                  <a:srgbClr val="000000"/>
                </a:solidFill>
                <a:uFillTx/>
                <a:latin typeface="Arial"/>
              </a:rPr>
              <a:t>Content-Based</a:t>
            </a:r>
            <a:r>
              <a:rPr lang="en-US" sz="2400" b="0" strike="noStrike" spc="-1">
                <a:solidFill>
                  <a:srgbClr val="000000"/>
                </a:solidFill>
                <a:latin typeface="Arial"/>
              </a:rPr>
              <a:t> method was used as the </a:t>
            </a:r>
            <a:r>
              <a:rPr lang="en-US" sz="2400" b="0" u="sng" strike="noStrike" spc="-1">
                <a:solidFill>
                  <a:srgbClr val="000000"/>
                </a:solidFill>
                <a:uFillTx/>
                <a:latin typeface="Arial"/>
              </a:rPr>
              <a:t>main</a:t>
            </a:r>
            <a:r>
              <a:rPr lang="en-US" sz="2400" b="0" strike="noStrike" spc="-1">
                <a:solidFill>
                  <a:srgbClr val="000000"/>
                </a:solidFill>
                <a:latin typeface="Arial"/>
              </a:rPr>
              <a:t> model in this study,  k-means clustering can be applied in certain recommendation scenarios by selecting appropriate features.</a:t>
            </a:r>
            <a:endParaRPr lang="es-ES" sz="2400" b="0" strike="noStrike" spc="-1">
              <a:solidFill>
                <a:srgbClr val="000000"/>
              </a:solidFill>
              <a:latin typeface="Arial"/>
            </a:endParaRPr>
          </a:p>
        </p:txBody>
      </p:sp>
      <p:sp>
        <p:nvSpPr>
          <p:cNvPr id="10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07" name="PlaceHolder 2"/>
          <p:cNvSpPr>
            <a:spLocks noGrp="1"/>
          </p:cNvSpPr>
          <p:nvPr>
            <p:ph/>
          </p:nvPr>
        </p:nvSpPr>
        <p:spPr>
          <a:xfrm>
            <a:off x="179640" y="1917000"/>
            <a:ext cx="878472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A recommendation system is a program that employs various filtering algorithms to deliver suggestions and forecasts to users.</a:t>
            </a:r>
            <a:endParaRPr lang="es-ES" sz="2200" b="0" strike="noStrike" spc="-1">
              <a:solidFill>
                <a:srgbClr val="000000"/>
              </a:solidFill>
              <a:latin typeface="Arial"/>
            </a:endParaRPr>
          </a:p>
        </p:txBody>
      </p:sp>
      <p:sp>
        <p:nvSpPr>
          <p:cNvPr id="10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09" name="Picture 3"/>
          <p:cNvPicPr/>
          <p:nvPr/>
        </p:nvPicPr>
        <p:blipFill>
          <a:blip r:embed="rId3"/>
          <a:stretch/>
        </p:blipFill>
        <p:spPr>
          <a:xfrm>
            <a:off x="1907640" y="2925000"/>
            <a:ext cx="5603040" cy="31726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11"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ea typeface="Noto Sans CJK SC"/>
              </a:rPr>
              <a:t>The movie business has grown in recent years, with hundreds of films made practically every year; as a result, consumer </a:t>
            </a:r>
            <a:r>
              <a:rPr lang="en-US" sz="2200" b="0" u="sng" strike="noStrike" spc="-1">
                <a:solidFill>
                  <a:srgbClr val="000000"/>
                </a:solidFill>
                <a:uFillTx/>
                <a:latin typeface="Arial"/>
                <a:ea typeface="Noto Sans CJK SC"/>
              </a:rPr>
              <a:t>over-choice</a:t>
            </a:r>
            <a:r>
              <a:rPr lang="en-US" sz="2200" b="0" strike="noStrike" spc="-1">
                <a:solidFill>
                  <a:srgbClr val="000000"/>
                </a:solidFill>
                <a:latin typeface="Arial"/>
                <a:ea typeface="Noto Sans CJK SC"/>
              </a:rPr>
              <a:t> has become a </a:t>
            </a:r>
            <a:r>
              <a:rPr lang="en-US" sz="2200" b="0" u="sng" strike="noStrike" spc="-1">
                <a:solidFill>
                  <a:srgbClr val="000000"/>
                </a:solidFill>
                <a:uFillTx/>
                <a:latin typeface="Arial"/>
                <a:ea typeface="Noto Sans CJK SC"/>
              </a:rPr>
              <a:t>problem</a:t>
            </a:r>
            <a:r>
              <a:rPr lang="en-US" sz="2200" b="0" strike="noStrike" spc="-1">
                <a:solidFill>
                  <a:srgbClr val="000000"/>
                </a:solidFill>
                <a:latin typeface="Arial"/>
                <a:ea typeface="Noto Sans CJK SC"/>
              </a:rPr>
              <a:t>. As a result, both business and research have embraced movie </a:t>
            </a:r>
            <a:r>
              <a:rPr lang="en-US" sz="2200" b="0" strike="noStrike" spc="-1">
                <a:solidFill>
                  <a:srgbClr val="000000"/>
                </a:solidFill>
                <a:latin typeface="Arial"/>
              </a:rPr>
              <a:t>recommendation systems. Many approaches have been taken in developing recommendation systems.</a:t>
            </a:r>
            <a:br>
              <a:rPr sz="2200"/>
            </a:br>
            <a:endParaRPr lang="es-ES" sz="2200" b="0" strike="noStrike" spc="-1">
              <a:solidFill>
                <a:srgbClr val="000000"/>
              </a:solidFill>
              <a:latin typeface="Arial"/>
            </a:endParaRPr>
          </a:p>
        </p:txBody>
      </p:sp>
      <p:sp>
        <p:nvSpPr>
          <p:cNvPr id="11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graphicFrame>
        <p:nvGraphicFramePr>
          <p:cNvPr id="113" name="Object 112"/>
          <p:cNvGraphicFramePr/>
          <p:nvPr>
            <p:extLst>
              <p:ext uri="{D42A27DB-BD31-4B8C-83A1-F6EECF244321}">
                <p14:modId xmlns:p14="http://schemas.microsoft.com/office/powerpoint/2010/main" val="607442104"/>
              </p:ext>
            </p:extLst>
          </p:nvPr>
        </p:nvGraphicFramePr>
        <p:xfrm>
          <a:off x="2797408" y="4285130"/>
          <a:ext cx="3549184" cy="2047532"/>
        </p:xfrm>
        <a:graphic>
          <a:graphicData uri="http://schemas.openxmlformats.org/presentationml/2006/ole">
            <mc:AlternateContent xmlns:mc="http://schemas.openxmlformats.org/markup-compatibility/2006">
              <mc:Choice xmlns:v="urn:schemas-microsoft-com:vml" Requires="v">
                <p:oleObj spid="_x0000_s3080" r:id="rId4" imgW="0" imgH="0" progId="">
                  <p:embed/>
                </p:oleObj>
              </mc:Choice>
              <mc:Fallback>
                <p:oleObj r:id="rId4" imgW="0" imgH="0" progId="">
                  <p:embed/>
                  <p:pic>
                    <p:nvPicPr>
                      <p:cNvPr id="114" name=""/>
                      <p:cNvPicPr/>
                      <p:nvPr/>
                    </p:nvPicPr>
                    <p:blipFill>
                      <a:blip r:embed="rId5"/>
                      <a:stretch/>
                    </p:blipFill>
                    <p:spPr>
                      <a:xfrm>
                        <a:off x="2797408" y="4285130"/>
                        <a:ext cx="3549184" cy="2047532"/>
                      </a:xfrm>
                      <a:prstGeom prst="rect">
                        <a:avLst/>
                      </a:prstGeom>
                      <a:ln w="0">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17"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What’s our approach?</a:t>
            </a:r>
            <a:endParaRPr lang="es-ES" sz="2200" b="0" strike="noStrike" spc="-1">
              <a:solidFill>
                <a:srgbClr val="000000"/>
              </a:solidFill>
              <a:latin typeface="Arial"/>
            </a:endParaRPr>
          </a:p>
          <a:p>
            <a:pPr>
              <a:lnSpc>
                <a:spcPct val="100000"/>
              </a:lnSpc>
              <a:spcBef>
                <a:spcPts val="439"/>
              </a:spcBef>
              <a:buNone/>
              <a:tabLst>
                <a:tab pos="0" algn="l"/>
              </a:tabLst>
            </a:pPr>
            <a:r>
              <a:rPr lang="en-US" sz="2200" b="0" strike="noStrike" spc="-1">
                <a:solidFill>
                  <a:srgbClr val="000000"/>
                </a:solidFill>
                <a:latin typeface="Arial"/>
              </a:rPr>
              <a:t>we offer a collaborative filtering recommendation system based on content. We utilize a keywords feature extraction technique for the content-based approach.</a:t>
            </a:r>
            <a:endParaRPr lang="es-ES" sz="2200" b="0" strike="noStrike" spc="-1">
              <a:solidFill>
                <a:srgbClr val="000000"/>
              </a:solidFill>
              <a:latin typeface="Arial"/>
            </a:endParaRPr>
          </a:p>
          <a:p>
            <a:pPr>
              <a:lnSpc>
                <a:spcPct val="100000"/>
              </a:lnSpc>
              <a:spcBef>
                <a:spcPts val="439"/>
              </a:spcBef>
              <a:buNone/>
              <a:tabLst>
                <a:tab pos="0" algn="l"/>
              </a:tabLst>
            </a:pPr>
            <a:endParaRPr lang="es-ES" sz="2200" b="0" strike="noStrike" spc="-1">
              <a:solidFill>
                <a:srgbClr val="000000"/>
              </a:solidFill>
              <a:latin typeface="Arial"/>
            </a:endParaRPr>
          </a:p>
        </p:txBody>
      </p:sp>
      <p:sp>
        <p:nvSpPr>
          <p:cNvPr id="11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19" name="Picture 3"/>
          <p:cNvPicPr/>
          <p:nvPr/>
        </p:nvPicPr>
        <p:blipFill>
          <a:blip r:embed="rId3"/>
          <a:stretch/>
        </p:blipFill>
        <p:spPr>
          <a:xfrm>
            <a:off x="2212200" y="3645000"/>
            <a:ext cx="4719600" cy="274500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14341</TotalTime>
  <Words>1652</Words>
  <Application>Microsoft Office PowerPoint</Application>
  <PresentationFormat>On-screen Show (4:3)</PresentationFormat>
  <Paragraphs>111</Paragraphs>
  <Slides>37</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37</vt:i4>
      </vt:variant>
    </vt:vector>
  </HeadingPairs>
  <TitlesOfParts>
    <vt:vector size="44" baseType="lpstr">
      <vt:lpstr>Arial</vt:lpstr>
      <vt:lpstr>StarSymbol</vt:lpstr>
      <vt:lpstr>Symbol</vt:lpstr>
      <vt:lpstr>Times New Roman</vt:lpstr>
      <vt:lpstr>Wingdings</vt:lpstr>
      <vt:lpstr>Office Theme</vt:lpstr>
      <vt:lpstr>Office Theme</vt:lpstr>
      <vt:lpstr>Movie Recommendation System using Kmeans Clustering</vt:lpstr>
      <vt:lpstr>Abstract</vt:lpstr>
      <vt:lpstr>Abstract</vt:lpstr>
      <vt:lpstr>Abstract</vt:lpstr>
      <vt:lpstr>Abstract</vt:lpstr>
      <vt:lpstr>Abstract</vt:lpstr>
      <vt:lpstr>Introduction</vt:lpstr>
      <vt:lpstr>Introduction</vt:lpstr>
      <vt:lpstr>Introduction</vt:lpstr>
      <vt:lpstr>Introduction</vt:lpstr>
      <vt:lpstr>Content-Based</vt:lpstr>
      <vt:lpstr>Content-Based (cntd)</vt:lpstr>
      <vt:lpstr>Content-Based (cntd)</vt:lpstr>
      <vt:lpstr>K-means</vt:lpstr>
      <vt:lpstr>K-means (cntd)</vt:lpstr>
      <vt:lpstr>K-means (cntd)</vt:lpstr>
      <vt:lpstr>K-means (cntd)</vt:lpstr>
      <vt:lpstr>K-means (cntd)</vt:lpstr>
      <vt:lpstr>Methodology</vt:lpstr>
      <vt:lpstr>Data</vt:lpstr>
      <vt:lpstr>Data</vt:lpstr>
      <vt:lpstr>Models and Feature Extraction</vt:lpstr>
      <vt:lpstr>Results (CB)</vt:lpstr>
      <vt:lpstr>Results (CB)</vt:lpstr>
      <vt:lpstr>Results (CB)</vt:lpstr>
      <vt:lpstr>Results (CB)</vt:lpstr>
      <vt:lpstr>Results (CF)</vt:lpstr>
      <vt:lpstr>Results (CF)</vt:lpstr>
      <vt:lpstr>Results (CF)</vt:lpstr>
      <vt:lpstr>Results (CF)</vt:lpstr>
      <vt:lpstr>Results (CF)</vt:lpstr>
      <vt:lpstr>Results (CF)</vt:lpstr>
      <vt:lpstr>Results (CF)</vt:lpstr>
      <vt:lpstr>Results (CF)</vt:lpstr>
      <vt:lpstr>CONCLUSION</vt:lpstr>
      <vt:lpstr>CONCLUSION</vt:lpstr>
      <vt:lpstr>Thanks for attention </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Mariajose</dc:creator>
  <dc:description/>
  <cp:lastModifiedBy>saber jbr</cp:lastModifiedBy>
  <cp:revision>691</cp:revision>
  <dcterms:created xsi:type="dcterms:W3CDTF">2010-05-23T14:28:12Z</dcterms:created>
  <dcterms:modified xsi:type="dcterms:W3CDTF">2023-06-30T21:28:32Z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52</vt:i4>
  </property>
</Properties>
</file>